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4648" y="214313"/>
            <a:ext cx="8434676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363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 da Web e Comunicação Síncrona/Assíncrona</a:t>
            </a:r>
            <a:endParaRPr lang="en-US" sz="2363" dirty="0"/>
          </a:p>
        </p:txBody>
      </p:sp>
      <p:sp>
        <p:nvSpPr>
          <p:cNvPr id="4" name="Text 1"/>
          <p:cNvSpPr/>
          <p:nvPr/>
        </p:nvSpPr>
        <p:spPr>
          <a:xfrm>
            <a:off x="2405379" y="771525"/>
            <a:ext cx="433324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introdução para iniciantes em programação web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171575"/>
            <a:ext cx="3214688" cy="20002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4313" y="3171825"/>
            <a:ext cx="39219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Conectando o mundo através do código</a:t>
            </a:r>
            <a:endParaRPr lang="en-US" sz="837" dirty="0"/>
          </a:p>
        </p:txBody>
      </p:sp>
      <p:sp>
        <p:nvSpPr>
          <p:cNvPr id="7" name="Shape 3"/>
          <p:cNvSpPr/>
          <p:nvPr/>
        </p:nvSpPr>
        <p:spPr>
          <a:xfrm>
            <a:off x="4572000" y="1264444"/>
            <a:ext cx="4357688" cy="921544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56" y="1410891"/>
            <a:ext cx="157163" cy="1571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07756" y="1371600"/>
            <a:ext cx="154037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Arquitetura da Web </a:t>
            </a:r>
            <a:endParaRPr lang="en-US" sz="1238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1714500"/>
            <a:ext cx="100013" cy="100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36319" y="1678781"/>
            <a:ext cx="84949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Cliente-servidor </a:t>
            </a:r>
            <a:endParaRPr lang="en-US" sz="837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419" y="1714500"/>
            <a:ext cx="100013" cy="1000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936581" y="1678781"/>
            <a:ext cx="7115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Navegadores </a:t>
            </a:r>
            <a:endParaRPr lang="en-US" sz="837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943100"/>
            <a:ext cx="100013" cy="10001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836319" y="1907381"/>
            <a:ext cx="81988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Servidores web </a:t>
            </a:r>
            <a:endParaRPr lang="en-US" sz="837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9419" y="1943100"/>
            <a:ext cx="100013" cy="10001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936581" y="1907381"/>
            <a:ext cx="671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HTTP/HTTPS </a:t>
            </a:r>
            <a:endParaRPr lang="en-US" sz="837" dirty="0"/>
          </a:p>
        </p:txBody>
      </p:sp>
      <p:sp>
        <p:nvSpPr>
          <p:cNvPr id="18" name="Shape 9"/>
          <p:cNvSpPr/>
          <p:nvPr/>
        </p:nvSpPr>
        <p:spPr>
          <a:xfrm>
            <a:off x="4572000" y="2328863"/>
            <a:ext cx="4357688" cy="921544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2475309"/>
            <a:ext cx="157163" cy="15716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4907756" y="2436019"/>
            <a:ext cx="143695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Comunicação Web </a:t>
            </a:r>
            <a:endParaRPr lang="en-US" sz="1238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156" y="2778919"/>
            <a:ext cx="100013" cy="100013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4836319" y="2743200"/>
            <a:ext cx="12558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Síncrona vs. Assíncrona </a:t>
            </a:r>
            <a:endParaRPr lang="en-US" sz="837" dirty="0"/>
          </a:p>
        </p:txBody>
      </p:sp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419" y="2778919"/>
            <a:ext cx="100013" cy="100013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6936581" y="2743200"/>
            <a:ext cx="10753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Problema da espera </a:t>
            </a:r>
            <a:endParaRPr lang="en-US" sz="837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9156" y="3007519"/>
            <a:ext cx="100013" cy="100013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4836319" y="2971800"/>
            <a:ext cx="9753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Exemplos práticos </a:t>
            </a:r>
            <a:endParaRPr lang="en-US" sz="837" dirty="0"/>
          </a:p>
        </p:txBody>
      </p:sp>
      <p:pic>
        <p:nvPicPr>
          <p:cNvPr id="2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9419" y="3007519"/>
            <a:ext cx="100013" cy="100013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6936581" y="2971800"/>
            <a:ext cx="500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Callbacks </a:t>
            </a:r>
            <a:endParaRPr lang="en-US" sz="837" dirty="0"/>
          </a:p>
        </p:txBody>
      </p:sp>
      <p:sp>
        <p:nvSpPr>
          <p:cNvPr id="29" name="Text 15"/>
          <p:cNvSpPr/>
          <p:nvPr/>
        </p:nvSpPr>
        <p:spPr>
          <a:xfrm>
            <a:off x="8927567" y="4879181"/>
            <a:ext cx="735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 aos Callbacks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1017984"/>
            <a:ext cx="3921919" cy="3264694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1164431"/>
            <a:ext cx="196453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359" y="1125141"/>
            <a:ext cx="163025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que são Callbacks? 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321469" y="1432322"/>
            <a:ext cx="3707606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Callbacks são funções passadas como argumentos para outras funções, que serão executadas após a conclusão de uma operação assíncrona ou em um momento específico. </a:t>
            </a:r>
            <a:endParaRPr lang="en-US" sz="785" dirty="0"/>
          </a:p>
        </p:txBody>
      </p:sp>
      <p:sp>
        <p:nvSpPr>
          <p:cNvPr id="8" name="Shape 4"/>
          <p:cNvSpPr/>
          <p:nvPr/>
        </p:nvSpPr>
        <p:spPr>
          <a:xfrm>
            <a:off x="321469" y="1968103"/>
            <a:ext cx="3707606" cy="1428750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9" name="Text 5"/>
          <p:cNvSpPr/>
          <p:nvPr/>
        </p:nvSpPr>
        <p:spPr>
          <a:xfrm>
            <a:off x="407194" y="2053828"/>
            <a:ext cx="179804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Exemplo básico de callback em JavaScript</a:t>
            </a:r>
            <a:endParaRPr lang="en-US" sz="680" dirty="0"/>
          </a:p>
        </p:txBody>
      </p:sp>
      <p:sp>
        <p:nvSpPr>
          <p:cNvPr id="10" name="Text 6"/>
          <p:cNvSpPr/>
          <p:nvPr/>
        </p:nvSpPr>
        <p:spPr>
          <a:xfrm>
            <a:off x="407194" y="2183839"/>
            <a:ext cx="3623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</a:t>
            </a:r>
            <a:endParaRPr lang="en-US" sz="680" dirty="0"/>
          </a:p>
        </p:txBody>
      </p:sp>
      <p:sp>
        <p:nvSpPr>
          <p:cNvPr id="11" name="Text 7"/>
          <p:cNvSpPr/>
          <p:nvPr/>
        </p:nvSpPr>
        <p:spPr>
          <a:xfrm>
            <a:off x="793738" y="2183839"/>
            <a:ext cx="5717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buscarDados</a:t>
            </a:r>
            <a:endParaRPr lang="en-US" sz="680" dirty="0"/>
          </a:p>
        </p:txBody>
      </p:sp>
      <p:sp>
        <p:nvSpPr>
          <p:cNvPr id="12" name="Text 8"/>
          <p:cNvSpPr/>
          <p:nvPr/>
        </p:nvSpPr>
        <p:spPr>
          <a:xfrm>
            <a:off x="1365461" y="2183839"/>
            <a:ext cx="63188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(url, callback) {</a:t>
            </a:r>
            <a:endParaRPr lang="en-US" sz="680" dirty="0"/>
          </a:p>
        </p:txBody>
      </p:sp>
      <p:sp>
        <p:nvSpPr>
          <p:cNvPr id="13" name="Text 9"/>
          <p:cNvSpPr/>
          <p:nvPr/>
        </p:nvSpPr>
        <p:spPr>
          <a:xfrm>
            <a:off x="407194" y="2313849"/>
            <a:ext cx="23619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</a:t>
            </a:r>
            <a:endParaRPr lang="en-US" sz="680" dirty="0"/>
          </a:p>
        </p:txBody>
      </p:sp>
      <p:sp>
        <p:nvSpPr>
          <p:cNvPr id="14" name="Text 10"/>
          <p:cNvSpPr/>
          <p:nvPr/>
        </p:nvSpPr>
        <p:spPr>
          <a:xfrm>
            <a:off x="643384" y="2313849"/>
            <a:ext cx="27045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xhr = </a:t>
            </a:r>
            <a:endParaRPr lang="en-US" sz="680" dirty="0"/>
          </a:p>
        </p:txBody>
      </p:sp>
      <p:sp>
        <p:nvSpPr>
          <p:cNvPr id="15" name="Text 11"/>
          <p:cNvSpPr/>
          <p:nvPr/>
        </p:nvSpPr>
        <p:spPr>
          <a:xfrm>
            <a:off x="913842" y="2313849"/>
            <a:ext cx="18091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680" dirty="0"/>
          </a:p>
        </p:txBody>
      </p:sp>
      <p:sp>
        <p:nvSpPr>
          <p:cNvPr id="16" name="Text 12"/>
          <p:cNvSpPr/>
          <p:nvPr/>
        </p:nvSpPr>
        <p:spPr>
          <a:xfrm>
            <a:off x="1094752" y="2313849"/>
            <a:ext cx="84011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XMLHttpRequest();</a:t>
            </a:r>
            <a:endParaRPr lang="en-US" sz="680" dirty="0"/>
          </a:p>
        </p:txBody>
      </p:sp>
      <p:sp>
        <p:nvSpPr>
          <p:cNvPr id="17" name="Text 13"/>
          <p:cNvSpPr/>
          <p:nvPr/>
        </p:nvSpPr>
        <p:spPr>
          <a:xfrm>
            <a:off x="407194" y="2443860"/>
            <a:ext cx="40585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xhr.open(</a:t>
            </a:r>
            <a:endParaRPr lang="en-US" sz="680" dirty="0"/>
          </a:p>
        </p:txBody>
      </p:sp>
      <p:sp>
        <p:nvSpPr>
          <p:cNvPr id="18" name="Text 14"/>
          <p:cNvSpPr/>
          <p:nvPr/>
        </p:nvSpPr>
        <p:spPr>
          <a:xfrm>
            <a:off x="813048" y="2443860"/>
            <a:ext cx="21269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'GET'</a:t>
            </a:r>
            <a:endParaRPr lang="en-US" sz="680" dirty="0"/>
          </a:p>
        </p:txBody>
      </p:sp>
      <p:sp>
        <p:nvSpPr>
          <p:cNvPr id="19" name="Text 15"/>
          <p:cNvSpPr/>
          <p:nvPr/>
        </p:nvSpPr>
        <p:spPr>
          <a:xfrm>
            <a:off x="1025742" y="2443860"/>
            <a:ext cx="21780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url, </a:t>
            </a:r>
            <a:endParaRPr lang="en-US" sz="680" dirty="0"/>
          </a:p>
        </p:txBody>
      </p:sp>
      <p:sp>
        <p:nvSpPr>
          <p:cNvPr id="20" name="Text 16"/>
          <p:cNvSpPr/>
          <p:nvPr/>
        </p:nvSpPr>
        <p:spPr>
          <a:xfrm>
            <a:off x="1243543" y="2443860"/>
            <a:ext cx="18166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true</a:t>
            </a:r>
            <a:endParaRPr lang="en-US" sz="680" dirty="0"/>
          </a:p>
        </p:txBody>
      </p:sp>
      <p:sp>
        <p:nvSpPr>
          <p:cNvPr id="21" name="Text 17"/>
          <p:cNvSpPr/>
          <p:nvPr/>
        </p:nvSpPr>
        <p:spPr>
          <a:xfrm>
            <a:off x="1425206" y="2443860"/>
            <a:ext cx="527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);</a:t>
            </a:r>
            <a:endParaRPr lang="en-US" sz="680" dirty="0"/>
          </a:p>
        </p:txBody>
      </p:sp>
      <p:sp>
        <p:nvSpPr>
          <p:cNvPr id="22" name="Text 18"/>
          <p:cNvSpPr/>
          <p:nvPr/>
        </p:nvSpPr>
        <p:spPr>
          <a:xfrm>
            <a:off x="407194" y="2703881"/>
            <a:ext cx="55927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xhr.onload = </a:t>
            </a:r>
            <a:endParaRPr lang="en-US" sz="680" dirty="0"/>
          </a:p>
        </p:txBody>
      </p:sp>
      <p:sp>
        <p:nvSpPr>
          <p:cNvPr id="23" name="Text 19"/>
          <p:cNvSpPr/>
          <p:nvPr/>
        </p:nvSpPr>
        <p:spPr>
          <a:xfrm>
            <a:off x="966471" y="2703881"/>
            <a:ext cx="3623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</a:t>
            </a:r>
            <a:endParaRPr lang="en-US" sz="680" dirty="0"/>
          </a:p>
        </p:txBody>
      </p:sp>
      <p:sp>
        <p:nvSpPr>
          <p:cNvPr id="24" name="Text 20"/>
          <p:cNvSpPr/>
          <p:nvPr/>
        </p:nvSpPr>
        <p:spPr>
          <a:xfrm>
            <a:off x="1328849" y="2703881"/>
            <a:ext cx="11516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 {</a:t>
            </a:r>
            <a:endParaRPr lang="en-US" sz="680" dirty="0"/>
          </a:p>
        </p:txBody>
      </p:sp>
      <p:sp>
        <p:nvSpPr>
          <p:cNvPr id="25" name="Text 21"/>
          <p:cNvSpPr/>
          <p:nvPr/>
        </p:nvSpPr>
        <p:spPr>
          <a:xfrm>
            <a:off x="407194" y="2833892"/>
            <a:ext cx="5592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</a:t>
            </a:r>
            <a:endParaRPr lang="en-US" sz="680" dirty="0"/>
          </a:p>
        </p:txBody>
      </p:sp>
      <p:sp>
        <p:nvSpPr>
          <p:cNvPr id="26" name="Text 22"/>
          <p:cNvSpPr/>
          <p:nvPr/>
        </p:nvSpPr>
        <p:spPr>
          <a:xfrm>
            <a:off x="463116" y="2833892"/>
            <a:ext cx="9267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(xhr.status === 200) {</a:t>
            </a:r>
            <a:endParaRPr lang="en-US" sz="680" dirty="0"/>
          </a:p>
        </p:txBody>
      </p:sp>
      <p:sp>
        <p:nvSpPr>
          <p:cNvPr id="27" name="Text 23"/>
          <p:cNvSpPr/>
          <p:nvPr/>
        </p:nvSpPr>
        <p:spPr>
          <a:xfrm>
            <a:off x="407194" y="2963903"/>
            <a:ext cx="23619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</a:t>
            </a:r>
            <a:endParaRPr lang="en-US" sz="680" dirty="0"/>
          </a:p>
        </p:txBody>
      </p:sp>
      <p:sp>
        <p:nvSpPr>
          <p:cNvPr id="28" name="Text 24"/>
          <p:cNvSpPr/>
          <p:nvPr/>
        </p:nvSpPr>
        <p:spPr>
          <a:xfrm>
            <a:off x="643384" y="2963903"/>
            <a:ext cx="169608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dados = JSON.parse(xhr.responseText);</a:t>
            </a:r>
            <a:endParaRPr lang="en-US" sz="680" dirty="0"/>
          </a:p>
        </p:txBody>
      </p:sp>
      <p:sp>
        <p:nvSpPr>
          <p:cNvPr id="29" name="Text 25"/>
          <p:cNvSpPr/>
          <p:nvPr/>
        </p:nvSpPr>
        <p:spPr>
          <a:xfrm>
            <a:off x="407194" y="3093913"/>
            <a:ext cx="3758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callback(</a:t>
            </a:r>
            <a:endParaRPr lang="en-US" sz="680" dirty="0"/>
          </a:p>
        </p:txBody>
      </p:sp>
      <p:sp>
        <p:nvSpPr>
          <p:cNvPr id="30" name="Text 26"/>
          <p:cNvSpPr/>
          <p:nvPr/>
        </p:nvSpPr>
        <p:spPr>
          <a:xfrm>
            <a:off x="783050" y="3093913"/>
            <a:ext cx="16271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null</a:t>
            </a:r>
            <a:endParaRPr lang="en-US" sz="680" dirty="0"/>
          </a:p>
        </p:txBody>
      </p:sp>
      <p:sp>
        <p:nvSpPr>
          <p:cNvPr id="31" name="Text 27"/>
          <p:cNvSpPr/>
          <p:nvPr/>
        </p:nvSpPr>
        <p:spPr>
          <a:xfrm>
            <a:off x="945766" y="3093913"/>
            <a:ext cx="36879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dados);</a:t>
            </a:r>
            <a:endParaRPr lang="en-US" sz="680" dirty="0"/>
          </a:p>
        </p:txBody>
      </p:sp>
      <p:sp>
        <p:nvSpPr>
          <p:cNvPr id="32" name="Text 28"/>
          <p:cNvSpPr/>
          <p:nvPr/>
        </p:nvSpPr>
        <p:spPr>
          <a:xfrm>
            <a:off x="407194" y="3223924"/>
            <a:ext cx="353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680" dirty="0"/>
          </a:p>
        </p:txBody>
      </p:sp>
      <p:sp>
        <p:nvSpPr>
          <p:cNvPr id="33" name="Text 29"/>
          <p:cNvSpPr/>
          <p:nvPr/>
        </p:nvSpPr>
        <p:spPr>
          <a:xfrm>
            <a:off x="407194" y="3353935"/>
            <a:ext cx="6019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};</a:t>
            </a:r>
            <a:endParaRPr lang="en-US" sz="680" dirty="0"/>
          </a:p>
        </p:txBody>
      </p:sp>
      <p:sp>
        <p:nvSpPr>
          <p:cNvPr id="34" name="Text 30"/>
          <p:cNvSpPr/>
          <p:nvPr/>
        </p:nvSpPr>
        <p:spPr>
          <a:xfrm>
            <a:off x="407194" y="3613956"/>
            <a:ext cx="44690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xhr.send();</a:t>
            </a:r>
            <a:endParaRPr lang="en-US" sz="680" dirty="0"/>
          </a:p>
        </p:txBody>
      </p:sp>
      <p:sp>
        <p:nvSpPr>
          <p:cNvPr id="35" name="Text 31"/>
          <p:cNvSpPr/>
          <p:nvPr/>
        </p:nvSpPr>
        <p:spPr>
          <a:xfrm>
            <a:off x="407194" y="3743967"/>
            <a:ext cx="353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680" dirty="0"/>
          </a:p>
        </p:txBody>
      </p:sp>
      <p:sp>
        <p:nvSpPr>
          <p:cNvPr id="36" name="Text 32"/>
          <p:cNvSpPr/>
          <p:nvPr/>
        </p:nvSpPr>
        <p:spPr>
          <a:xfrm>
            <a:off x="407194" y="4003988"/>
            <a:ext cx="59957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buscarDados(</a:t>
            </a:r>
            <a:endParaRPr lang="en-US" sz="680" dirty="0"/>
          </a:p>
        </p:txBody>
      </p:sp>
      <p:sp>
        <p:nvSpPr>
          <p:cNvPr id="37" name="Text 33"/>
          <p:cNvSpPr/>
          <p:nvPr/>
        </p:nvSpPr>
        <p:spPr>
          <a:xfrm>
            <a:off x="1006766" y="4003988"/>
            <a:ext cx="14081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'https://api.exemplo.com/dados'</a:t>
            </a:r>
            <a:endParaRPr lang="en-US" sz="680" dirty="0"/>
          </a:p>
        </p:txBody>
      </p:sp>
      <p:sp>
        <p:nvSpPr>
          <p:cNvPr id="38" name="Text 34"/>
          <p:cNvSpPr/>
          <p:nvPr/>
        </p:nvSpPr>
        <p:spPr>
          <a:xfrm>
            <a:off x="2414950" y="4003988"/>
            <a:ext cx="4905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680" dirty="0"/>
          </a:p>
        </p:txBody>
      </p:sp>
      <p:sp>
        <p:nvSpPr>
          <p:cNvPr id="39" name="Text 35"/>
          <p:cNvSpPr/>
          <p:nvPr/>
        </p:nvSpPr>
        <p:spPr>
          <a:xfrm>
            <a:off x="2464008" y="4003988"/>
            <a:ext cx="3623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</a:t>
            </a:r>
            <a:endParaRPr lang="en-US" sz="680" dirty="0"/>
          </a:p>
        </p:txBody>
      </p:sp>
      <p:sp>
        <p:nvSpPr>
          <p:cNvPr id="40" name="Text 36"/>
          <p:cNvSpPr/>
          <p:nvPr/>
        </p:nvSpPr>
        <p:spPr>
          <a:xfrm>
            <a:off x="2826386" y="4003988"/>
            <a:ext cx="61461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(erro, dados) {</a:t>
            </a:r>
            <a:endParaRPr lang="en-US" sz="680" dirty="0"/>
          </a:p>
        </p:txBody>
      </p:sp>
      <p:sp>
        <p:nvSpPr>
          <p:cNvPr id="41" name="Text 37"/>
          <p:cNvSpPr/>
          <p:nvPr/>
        </p:nvSpPr>
        <p:spPr>
          <a:xfrm>
            <a:off x="407194" y="4133999"/>
            <a:ext cx="5592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</a:t>
            </a:r>
            <a:endParaRPr lang="en-US" sz="680" dirty="0"/>
          </a:p>
        </p:txBody>
      </p:sp>
      <p:sp>
        <p:nvSpPr>
          <p:cNvPr id="42" name="Text 38"/>
          <p:cNvSpPr/>
          <p:nvPr/>
        </p:nvSpPr>
        <p:spPr>
          <a:xfrm>
            <a:off x="463116" y="4133999"/>
            <a:ext cx="115734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(!erro) console.log(dados);</a:t>
            </a:r>
            <a:endParaRPr lang="en-US" sz="680" dirty="0"/>
          </a:p>
        </p:txBody>
      </p:sp>
      <p:sp>
        <p:nvSpPr>
          <p:cNvPr id="43" name="Text 39"/>
          <p:cNvSpPr/>
          <p:nvPr/>
        </p:nvSpPr>
        <p:spPr>
          <a:xfrm>
            <a:off x="407194" y="4264009"/>
            <a:ext cx="8804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}); </a:t>
            </a:r>
            <a:endParaRPr lang="en-US" sz="680" dirty="0"/>
          </a:p>
        </p:txBody>
      </p:sp>
      <p:pic>
        <p:nvPicPr>
          <p:cNvPr id="4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9" y="3518297"/>
            <a:ext cx="114300" cy="114300"/>
          </a:xfrm>
          <a:prstGeom prst="rect">
            <a:avLst/>
          </a:prstGeom>
        </p:spPr>
      </p:pic>
      <p:sp>
        <p:nvSpPr>
          <p:cNvPr id="45" name="Text 40"/>
          <p:cNvSpPr/>
          <p:nvPr/>
        </p:nvSpPr>
        <p:spPr>
          <a:xfrm>
            <a:off x="492919" y="3511153"/>
            <a:ext cx="8368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Não-bloqueante:</a:t>
            </a:r>
            <a:endParaRPr lang="en-US" sz="732" dirty="0"/>
          </a:p>
        </p:txBody>
      </p:sp>
      <p:sp>
        <p:nvSpPr>
          <p:cNvPr id="46" name="Text 41"/>
          <p:cNvSpPr/>
          <p:nvPr/>
        </p:nvSpPr>
        <p:spPr>
          <a:xfrm>
            <a:off x="1329742" y="3511153"/>
            <a:ext cx="24430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Permite que o código continue executando durante </a:t>
            </a:r>
            <a:endParaRPr lang="en-US" sz="732" dirty="0"/>
          </a:p>
        </p:txBody>
      </p:sp>
      <p:sp>
        <p:nvSpPr>
          <p:cNvPr id="47" name="Text 42"/>
          <p:cNvSpPr/>
          <p:nvPr/>
        </p:nvSpPr>
        <p:spPr>
          <a:xfrm>
            <a:off x="492919" y="3661172"/>
            <a:ext cx="10658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operações assíncronas </a:t>
            </a:r>
            <a:endParaRPr lang="en-US" sz="732" dirty="0"/>
          </a:p>
        </p:txBody>
      </p:sp>
      <p:pic>
        <p:nvPicPr>
          <p:cNvPr id="4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9" y="3889772"/>
            <a:ext cx="114300" cy="114300"/>
          </a:xfrm>
          <a:prstGeom prst="rect">
            <a:avLst/>
          </a:prstGeom>
        </p:spPr>
      </p:pic>
      <p:sp>
        <p:nvSpPr>
          <p:cNvPr id="49" name="Text 43"/>
          <p:cNvSpPr/>
          <p:nvPr/>
        </p:nvSpPr>
        <p:spPr>
          <a:xfrm>
            <a:off x="492919" y="3882628"/>
            <a:ext cx="66029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Flexibilidade:</a:t>
            </a:r>
            <a:endParaRPr lang="en-US" sz="732" dirty="0"/>
          </a:p>
        </p:txBody>
      </p:sp>
      <p:sp>
        <p:nvSpPr>
          <p:cNvPr id="50" name="Text 44"/>
          <p:cNvSpPr/>
          <p:nvPr/>
        </p:nvSpPr>
        <p:spPr>
          <a:xfrm>
            <a:off x="1153213" y="3882628"/>
            <a:ext cx="26556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Personaliza o comportamento após a conclusão de uma </a:t>
            </a:r>
            <a:endParaRPr lang="en-US" sz="732" dirty="0"/>
          </a:p>
        </p:txBody>
      </p:sp>
      <p:sp>
        <p:nvSpPr>
          <p:cNvPr id="51" name="Text 45"/>
          <p:cNvSpPr/>
          <p:nvPr/>
        </p:nvSpPr>
        <p:spPr>
          <a:xfrm>
            <a:off x="492919" y="4032647"/>
            <a:ext cx="4384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operação </a:t>
            </a:r>
            <a:endParaRPr lang="en-US" sz="732" dirty="0"/>
          </a:p>
        </p:txBody>
      </p:sp>
      <p:pic>
        <p:nvPicPr>
          <p:cNvPr id="5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1396603"/>
            <a:ext cx="3214688" cy="2286000"/>
          </a:xfrm>
          <a:prstGeom prst="rect">
            <a:avLst/>
          </a:prstGeom>
        </p:spPr>
      </p:pic>
      <p:sp>
        <p:nvSpPr>
          <p:cNvPr id="53" name="Text 46"/>
          <p:cNvSpPr/>
          <p:nvPr/>
        </p:nvSpPr>
        <p:spPr>
          <a:xfrm>
            <a:off x="5429669" y="3754041"/>
            <a:ext cx="26423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i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Fluxo de execução com callbacks em operações assíncronas</a:t>
            </a:r>
            <a:endParaRPr lang="en-US" sz="732" dirty="0"/>
          </a:p>
        </p:txBody>
      </p:sp>
      <p:sp>
        <p:nvSpPr>
          <p:cNvPr id="54" name="Text 47"/>
          <p:cNvSpPr/>
          <p:nvPr/>
        </p:nvSpPr>
        <p:spPr>
          <a:xfrm>
            <a:off x="8854008" y="4879181"/>
            <a:ext cx="14711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94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Estrutura Cliente-Servidor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860822"/>
            <a:ext cx="3921919" cy="1193006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046559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2938" y="1003697"/>
            <a:ext cx="73125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que é? 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57188" y="1332309"/>
            <a:ext cx="3636169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arquitetura cliente-servidor é um modelo de comunicação onde recursos e serviços são fornecidos por servidores e consumidos por clientes através de uma rede. </a:t>
            </a:r>
            <a:endParaRPr lang="en-US" sz="942" dirty="0"/>
          </a:p>
        </p:txBody>
      </p:sp>
      <p:sp>
        <p:nvSpPr>
          <p:cNvPr id="8" name="Shape 4"/>
          <p:cNvSpPr/>
          <p:nvPr/>
        </p:nvSpPr>
        <p:spPr>
          <a:xfrm>
            <a:off x="214313" y="2196703"/>
            <a:ext cx="3921919" cy="213598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382441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0075" y="2339578"/>
            <a:ext cx="215942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Características principais 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2732484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2925" y="2711053"/>
            <a:ext cx="4349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Cliente:</a:t>
            </a:r>
            <a:endParaRPr lang="en-US" sz="837" dirty="0"/>
          </a:p>
        </p:txBody>
      </p:sp>
      <p:sp>
        <p:nvSpPr>
          <p:cNvPr id="13" name="Text 7"/>
          <p:cNvSpPr/>
          <p:nvPr/>
        </p:nvSpPr>
        <p:spPr>
          <a:xfrm>
            <a:off x="977857" y="2711053"/>
            <a:ext cx="28556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Solicita recursos ou serviços (navegador, app mobile) </a:t>
            </a:r>
            <a:endParaRPr lang="en-US" sz="837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2961084"/>
            <a:ext cx="114300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42925" y="2939653"/>
            <a:ext cx="5099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Servidor:</a:t>
            </a:r>
            <a:endParaRPr lang="en-US" sz="837" dirty="0"/>
          </a:p>
        </p:txBody>
      </p:sp>
      <p:sp>
        <p:nvSpPr>
          <p:cNvPr id="16" name="Text 9"/>
          <p:cNvSpPr/>
          <p:nvPr/>
        </p:nvSpPr>
        <p:spPr>
          <a:xfrm>
            <a:off x="1052838" y="2939653"/>
            <a:ext cx="27795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Fornece recursos ou serviços (web, email, banco de 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42925" y="3111103"/>
            <a:ext cx="3629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dados) </a:t>
            </a:r>
            <a:endParaRPr lang="en-US" sz="837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8" y="3361134"/>
            <a:ext cx="114300" cy="1143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42925" y="3339703"/>
            <a:ext cx="7997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Comunicação: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1342690" y="3339703"/>
            <a:ext cx="25764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Através de protocolos padronizados (HTTP, FTP) </a:t>
            </a:r>
            <a:endParaRPr lang="en-US" sz="837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" y="3589734"/>
            <a:ext cx="114300" cy="1143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42925" y="3568303"/>
            <a:ext cx="7260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Distribuição:</a:t>
            </a:r>
            <a:endParaRPr lang="en-US" sz="837" dirty="0"/>
          </a:p>
        </p:txBody>
      </p:sp>
      <p:sp>
        <p:nvSpPr>
          <p:cNvPr id="23" name="Text 14"/>
          <p:cNvSpPr/>
          <p:nvPr/>
        </p:nvSpPr>
        <p:spPr>
          <a:xfrm>
            <a:off x="1268964" y="3568303"/>
            <a:ext cx="25789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Processamento dividido entre cliente e servidor </a:t>
            </a:r>
            <a:endParaRPr lang="en-US" sz="837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88" y="3818334"/>
            <a:ext cx="114300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42925" y="3796903"/>
            <a:ext cx="8433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Escalabilidade:</a:t>
            </a:r>
            <a:endParaRPr lang="en-US" sz="837" dirty="0"/>
          </a:p>
        </p:txBody>
      </p:sp>
      <p:sp>
        <p:nvSpPr>
          <p:cNvPr id="26" name="Text 16"/>
          <p:cNvSpPr/>
          <p:nvPr/>
        </p:nvSpPr>
        <p:spPr>
          <a:xfrm>
            <a:off x="1386250" y="3796903"/>
            <a:ext cx="25228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Permite crescimento independente de clientes </a:t>
            </a:r>
            <a:endParaRPr lang="en-US" sz="837" dirty="0"/>
          </a:p>
        </p:txBody>
      </p:sp>
      <p:sp>
        <p:nvSpPr>
          <p:cNvPr id="27" name="Text 17"/>
          <p:cNvSpPr/>
          <p:nvPr/>
        </p:nvSpPr>
        <p:spPr>
          <a:xfrm>
            <a:off x="542925" y="3968353"/>
            <a:ext cx="6517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 servidores </a:t>
            </a:r>
            <a:endParaRPr lang="en-US" sz="837" dirty="0"/>
          </a:p>
        </p:txBody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4906" y="1278731"/>
            <a:ext cx="3571875" cy="2500313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5354827" y="3886200"/>
            <a:ext cx="27920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i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fluxo de requisição e resposta entre cliente e servidor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8927567" y="4879181"/>
            <a:ext cx="735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9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119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Funcionamento Básico do Navegador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742950"/>
            <a:ext cx="3921919" cy="391896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057275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2938" y="885825"/>
            <a:ext cx="33504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Como o navegador processa uma página 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357188" y="1507331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8" name="Text 4"/>
          <p:cNvSpPr/>
          <p:nvPr/>
        </p:nvSpPr>
        <p:spPr>
          <a:xfrm>
            <a:off x="357188" y="1507331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642938" y="1507331"/>
            <a:ext cx="33504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Requisição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642938" y="1735931"/>
            <a:ext cx="335041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navegador envia uma requisição HTTP para o servidor solicitando um recurso (HTML, CSS, JS, imagens). 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357188" y="2163105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2" name="Text 8"/>
          <p:cNvSpPr/>
          <p:nvPr/>
        </p:nvSpPr>
        <p:spPr>
          <a:xfrm>
            <a:off x="357188" y="2163105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642938" y="2163105"/>
            <a:ext cx="33504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Parsing</a:t>
            </a:r>
            <a:endParaRPr lang="en-US" sz="942" dirty="0"/>
          </a:p>
        </p:txBody>
      </p:sp>
      <p:sp>
        <p:nvSpPr>
          <p:cNvPr id="14" name="Text 10"/>
          <p:cNvSpPr/>
          <p:nvPr/>
        </p:nvSpPr>
        <p:spPr>
          <a:xfrm>
            <a:off x="642938" y="2391705"/>
            <a:ext cx="335041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navegador analisa o HTML recebido e constrói a árvore DOM (Document Object Model). </a:t>
            </a:r>
            <a:endParaRPr lang="en-US" sz="837" dirty="0"/>
          </a:p>
        </p:txBody>
      </p:sp>
      <p:sp>
        <p:nvSpPr>
          <p:cNvPr id="15" name="Shape 11"/>
          <p:cNvSpPr/>
          <p:nvPr/>
        </p:nvSpPr>
        <p:spPr>
          <a:xfrm>
            <a:off x="357188" y="2818879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6" name="Text 12"/>
          <p:cNvSpPr/>
          <p:nvPr/>
        </p:nvSpPr>
        <p:spPr>
          <a:xfrm>
            <a:off x="357188" y="2818879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642938" y="2818879"/>
            <a:ext cx="33504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Renderização</a:t>
            </a:r>
            <a:endParaRPr lang="en-US" sz="942" dirty="0"/>
          </a:p>
        </p:txBody>
      </p:sp>
      <p:sp>
        <p:nvSpPr>
          <p:cNvPr id="18" name="Text 14"/>
          <p:cNvSpPr/>
          <p:nvPr/>
        </p:nvSpPr>
        <p:spPr>
          <a:xfrm>
            <a:off x="642938" y="3047479"/>
            <a:ext cx="335041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Combina o DOM com o CSSOM (CSS Object Model) para criar a árvore de renderização. 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357188" y="3474653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0" name="Text 16"/>
          <p:cNvSpPr/>
          <p:nvPr/>
        </p:nvSpPr>
        <p:spPr>
          <a:xfrm>
            <a:off x="357188" y="3474653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642938" y="3474653"/>
            <a:ext cx="33504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Layout</a:t>
            </a:r>
            <a:endParaRPr lang="en-US" sz="942" dirty="0"/>
          </a:p>
        </p:txBody>
      </p:sp>
      <p:sp>
        <p:nvSpPr>
          <p:cNvPr id="22" name="Text 18"/>
          <p:cNvSpPr/>
          <p:nvPr/>
        </p:nvSpPr>
        <p:spPr>
          <a:xfrm>
            <a:off x="642938" y="3703253"/>
            <a:ext cx="335041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Calcula a posição e tamanho exatos de cada elemento na página. </a:t>
            </a:r>
            <a:endParaRPr lang="en-US" sz="837" dirty="0"/>
          </a:p>
        </p:txBody>
      </p:sp>
      <p:sp>
        <p:nvSpPr>
          <p:cNvPr id="23" name="Shape 19"/>
          <p:cNvSpPr/>
          <p:nvPr/>
        </p:nvSpPr>
        <p:spPr>
          <a:xfrm>
            <a:off x="357188" y="4130427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4" name="Text 20"/>
          <p:cNvSpPr/>
          <p:nvPr/>
        </p:nvSpPr>
        <p:spPr>
          <a:xfrm>
            <a:off x="357188" y="4130427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642938" y="4130427"/>
            <a:ext cx="33504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Pintura</a:t>
            </a:r>
            <a:endParaRPr lang="en-US" sz="942" dirty="0"/>
          </a:p>
        </p:txBody>
      </p:sp>
      <p:sp>
        <p:nvSpPr>
          <p:cNvPr id="26" name="Text 22"/>
          <p:cNvSpPr/>
          <p:nvPr/>
        </p:nvSpPr>
        <p:spPr>
          <a:xfrm>
            <a:off x="642938" y="4359027"/>
            <a:ext cx="335041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Converte cada nó da árvore de renderização em pixels na tela. </a:t>
            </a:r>
            <a:endParaRPr lang="en-US" sz="837" dirty="0"/>
          </a:p>
        </p:txBody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06" y="1312971"/>
            <a:ext cx="3571875" cy="2500313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5288300" y="3920440"/>
            <a:ext cx="292505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i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Como o navegador processa e renderiza uma página web</a:t>
            </a:r>
            <a:endParaRPr lang="en-US" sz="837" dirty="0"/>
          </a:p>
        </p:txBody>
      </p:sp>
      <p:sp>
        <p:nvSpPr>
          <p:cNvPr id="29" name="Text 24"/>
          <p:cNvSpPr/>
          <p:nvPr/>
        </p:nvSpPr>
        <p:spPr>
          <a:xfrm>
            <a:off x="8927567" y="4947661"/>
            <a:ext cx="735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9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798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Servidores Web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742950"/>
            <a:ext cx="3921919" cy="179163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57188" y="885825"/>
            <a:ext cx="285750" cy="285750"/>
          </a:xfrm>
          <a:prstGeom prst="rect">
            <a:avLst/>
          </a:prstGeom>
          <a:solidFill>
            <a:srgbClr val="D2212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71550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8663" y="910828"/>
            <a:ext cx="1570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Apache HTTP Server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357188" y="1243013"/>
            <a:ext cx="363616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Servidor web de código aberto mais utilizado no mundo, desenvolvido pela Apache Software Foundation. </a:t>
            </a:r>
            <a:endParaRPr lang="en-US" sz="83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1655899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8638" y="1641611"/>
            <a:ext cx="65987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Arquitetura:</a:t>
            </a:r>
            <a:endParaRPr lang="en-US" sz="785" dirty="0"/>
          </a:p>
        </p:txBody>
      </p:sp>
      <p:sp>
        <p:nvSpPr>
          <p:cNvPr id="11" name="Text 6"/>
          <p:cNvSpPr/>
          <p:nvPr/>
        </p:nvSpPr>
        <p:spPr>
          <a:xfrm>
            <a:off x="1188514" y="1641611"/>
            <a:ext cx="234803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Baseada em processos/threads (um para cada </a:t>
            </a:r>
            <a:endParaRPr lang="en-US" sz="785" dirty="0"/>
          </a:p>
        </p:txBody>
      </p:sp>
      <p:sp>
        <p:nvSpPr>
          <p:cNvPr id="12" name="Text 7"/>
          <p:cNvSpPr/>
          <p:nvPr/>
        </p:nvSpPr>
        <p:spPr>
          <a:xfrm>
            <a:off x="528638" y="1802346"/>
            <a:ext cx="45457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conexão) </a:t>
            </a:r>
            <a:endParaRPr lang="en-US" sz="785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2034518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28638" y="2020230"/>
            <a:ext cx="48842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Módulos:</a:t>
            </a:r>
            <a:endParaRPr lang="en-US" sz="785" dirty="0"/>
          </a:p>
        </p:txBody>
      </p:sp>
      <p:sp>
        <p:nvSpPr>
          <p:cNvPr id="15" name="Text 9"/>
          <p:cNvSpPr/>
          <p:nvPr/>
        </p:nvSpPr>
        <p:spPr>
          <a:xfrm>
            <a:off x="1017064" y="2020230"/>
            <a:ext cx="270709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Sistema extensível com diversos módulos disponíveis </a:t>
            </a:r>
            <a:endParaRPr lang="en-US" sz="785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2252402"/>
            <a:ext cx="114300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8638" y="2238115"/>
            <a:ext cx="91169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Compatibilidade:</a:t>
            </a:r>
            <a:endParaRPr lang="en-US" sz="785" dirty="0"/>
          </a:p>
        </p:txBody>
      </p:sp>
      <p:sp>
        <p:nvSpPr>
          <p:cNvPr id="18" name="Text 11"/>
          <p:cNvSpPr/>
          <p:nvPr/>
        </p:nvSpPr>
        <p:spPr>
          <a:xfrm>
            <a:off x="1440331" y="2238115"/>
            <a:ext cx="231993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Suporte a múltiplas plataformas e linguagens </a:t>
            </a:r>
            <a:endParaRPr lang="en-US" sz="785" dirty="0"/>
          </a:p>
        </p:txBody>
      </p:sp>
      <p:sp>
        <p:nvSpPr>
          <p:cNvPr id="19" name="Shape 12"/>
          <p:cNvSpPr/>
          <p:nvPr/>
        </p:nvSpPr>
        <p:spPr>
          <a:xfrm>
            <a:off x="214313" y="2677455"/>
            <a:ext cx="3921919" cy="195236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0" name="Shape 13"/>
          <p:cNvSpPr/>
          <p:nvPr/>
        </p:nvSpPr>
        <p:spPr>
          <a:xfrm>
            <a:off x="357188" y="2820330"/>
            <a:ext cx="285750" cy="285750"/>
          </a:xfrm>
          <a:prstGeom prst="rect">
            <a:avLst/>
          </a:prstGeom>
          <a:solidFill>
            <a:srgbClr val="009639"/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2906055"/>
            <a:ext cx="114300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28663" y="2845333"/>
            <a:ext cx="4693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Nginx</a:t>
            </a:r>
            <a:endParaRPr lang="en-US" sz="1238" dirty="0"/>
          </a:p>
        </p:txBody>
      </p:sp>
      <p:sp>
        <p:nvSpPr>
          <p:cNvPr id="23" name="Text 15"/>
          <p:cNvSpPr/>
          <p:nvPr/>
        </p:nvSpPr>
        <p:spPr>
          <a:xfrm>
            <a:off x="357188" y="3177518"/>
            <a:ext cx="363616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Servidor web de alto desempenho, também usado como proxy reverso, balanceador de carga e cache HTTP. </a:t>
            </a:r>
            <a:endParaRPr lang="en-US" sz="837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" y="3590404"/>
            <a:ext cx="114300" cy="1143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528638" y="3576117"/>
            <a:ext cx="65987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Arquitetura:</a:t>
            </a:r>
            <a:endParaRPr lang="en-US" sz="785" dirty="0"/>
          </a:p>
        </p:txBody>
      </p:sp>
      <p:sp>
        <p:nvSpPr>
          <p:cNvPr id="26" name="Text 17"/>
          <p:cNvSpPr/>
          <p:nvPr/>
        </p:nvSpPr>
        <p:spPr>
          <a:xfrm>
            <a:off x="1188514" y="3576117"/>
            <a:ext cx="272908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Orientada a eventos, assíncrona (um processo atende </a:t>
            </a:r>
            <a:endParaRPr lang="en-US" sz="785" dirty="0"/>
          </a:p>
        </p:txBody>
      </p:sp>
      <p:sp>
        <p:nvSpPr>
          <p:cNvPr id="27" name="Text 18"/>
          <p:cNvSpPr/>
          <p:nvPr/>
        </p:nvSpPr>
        <p:spPr>
          <a:xfrm>
            <a:off x="528638" y="3736851"/>
            <a:ext cx="99730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múltiplas conexões) </a:t>
            </a:r>
            <a:endParaRPr lang="en-US" sz="785" dirty="0"/>
          </a:p>
        </p:txBody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88" y="3969023"/>
            <a:ext cx="114300" cy="11430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528638" y="3954735"/>
            <a:ext cx="72503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Performance:</a:t>
            </a:r>
            <a:endParaRPr lang="en-US" sz="785" dirty="0"/>
          </a:p>
        </p:txBody>
      </p:sp>
      <p:sp>
        <p:nvSpPr>
          <p:cNvPr id="30" name="Text 20"/>
          <p:cNvSpPr/>
          <p:nvPr/>
        </p:nvSpPr>
        <p:spPr>
          <a:xfrm>
            <a:off x="1253672" y="3954735"/>
            <a:ext cx="265094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Excelente para conteúdo estático e muitas conexões </a:t>
            </a:r>
            <a:endParaRPr lang="en-US" sz="785" dirty="0"/>
          </a:p>
        </p:txBody>
      </p:sp>
      <p:sp>
        <p:nvSpPr>
          <p:cNvPr id="31" name="Text 21"/>
          <p:cNvSpPr/>
          <p:nvPr/>
        </p:nvSpPr>
        <p:spPr>
          <a:xfrm>
            <a:off x="528638" y="4115470"/>
            <a:ext cx="60995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simultâneas </a:t>
            </a:r>
            <a:endParaRPr lang="en-US" sz="785" dirty="0"/>
          </a:p>
        </p:txBody>
      </p:sp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188" y="4347642"/>
            <a:ext cx="114300" cy="11430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528638" y="4333354"/>
            <a:ext cx="23113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Uso:</a:t>
            </a:r>
            <a:endParaRPr lang="en-US" sz="785" dirty="0"/>
          </a:p>
        </p:txBody>
      </p:sp>
      <p:sp>
        <p:nvSpPr>
          <p:cNvPr id="34" name="Text 23"/>
          <p:cNvSpPr/>
          <p:nvPr/>
        </p:nvSpPr>
        <p:spPr>
          <a:xfrm>
            <a:off x="759777" y="4333354"/>
            <a:ext cx="273999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Ideal para sites de alto tráfego e aplicações modernas </a:t>
            </a:r>
            <a:endParaRPr lang="en-US" sz="785" dirty="0"/>
          </a:p>
        </p:txBody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4906" y="1296925"/>
            <a:ext cx="3571875" cy="2500313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4736920" y="3904394"/>
            <a:ext cx="40278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i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Comparação entre Apache e Nginx: arquitetura e processamento de requisições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8927567" y="4915570"/>
            <a:ext cx="735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9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Protocolo HTTP e HTTPS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994432"/>
            <a:ext cx="3921919" cy="160232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18017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75" y="1137307"/>
            <a:ext cx="298033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HTTP (Hypertext Transfer Protocol) 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57188" y="1465920"/>
            <a:ext cx="363616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Protocolo de comunicação utilizado para transferir dados na web, baseado no modelo cliente-servidor. </a:t>
            </a:r>
            <a:endParaRPr lang="en-US" sz="83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1878806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638" y="1864519"/>
            <a:ext cx="122534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 estado (stateless):</a:t>
            </a:r>
            <a:endParaRPr lang="en-US" sz="785" dirty="0"/>
          </a:p>
        </p:txBody>
      </p:sp>
      <p:sp>
        <p:nvSpPr>
          <p:cNvPr id="10" name="Text 5"/>
          <p:cNvSpPr/>
          <p:nvPr/>
        </p:nvSpPr>
        <p:spPr>
          <a:xfrm>
            <a:off x="1753986" y="1864519"/>
            <a:ext cx="164786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Cada requisição é independente </a:t>
            </a:r>
            <a:endParaRPr lang="en-US" sz="785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2096691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2082403"/>
            <a:ext cx="49517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Métodos:</a:t>
            </a:r>
            <a:endParaRPr lang="en-US" sz="785" dirty="0"/>
          </a:p>
        </p:txBody>
      </p:sp>
      <p:sp>
        <p:nvSpPr>
          <p:cNvPr id="13" name="Text 7"/>
          <p:cNvSpPr/>
          <p:nvPr/>
        </p:nvSpPr>
        <p:spPr>
          <a:xfrm>
            <a:off x="1023817" y="2082403"/>
            <a:ext cx="145369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GET, POST, PUT, DELETE, etc. </a:t>
            </a:r>
            <a:endParaRPr lang="en-US" sz="785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2314575"/>
            <a:ext cx="114300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2300288"/>
            <a:ext cx="59259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Segurança:</a:t>
            </a:r>
            <a:endParaRPr lang="en-US" sz="785" dirty="0"/>
          </a:p>
        </p:txBody>
      </p:sp>
      <p:sp>
        <p:nvSpPr>
          <p:cNvPr id="16" name="Text 9"/>
          <p:cNvSpPr/>
          <p:nvPr/>
        </p:nvSpPr>
        <p:spPr>
          <a:xfrm>
            <a:off x="1121234" y="2300288"/>
            <a:ext cx="267773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Dados trafegam em texto plano (não criptografados) </a:t>
            </a:r>
            <a:endParaRPr lang="en-US" sz="785" dirty="0"/>
          </a:p>
        </p:txBody>
      </p:sp>
      <p:sp>
        <p:nvSpPr>
          <p:cNvPr id="17" name="Shape 10"/>
          <p:cNvSpPr/>
          <p:nvPr/>
        </p:nvSpPr>
        <p:spPr>
          <a:xfrm>
            <a:off x="214313" y="2739628"/>
            <a:ext cx="3921919" cy="160232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8" y="2925366"/>
            <a:ext cx="150019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78644" y="2882503"/>
            <a:ext cx="17537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HTTPS (HTTP Secure) 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357188" y="3211116"/>
            <a:ext cx="363616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Versão segura do HTTP que utiliza criptografia SSL/TLS para proteger a comunicação. </a:t>
            </a:r>
            <a:endParaRPr lang="en-US" sz="837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" y="3624002"/>
            <a:ext cx="114300" cy="1143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28638" y="3609715"/>
            <a:ext cx="67874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Criptografia:</a:t>
            </a:r>
            <a:endParaRPr lang="en-US" sz="785" dirty="0"/>
          </a:p>
        </p:txBody>
      </p:sp>
      <p:sp>
        <p:nvSpPr>
          <p:cNvPr id="23" name="Text 14"/>
          <p:cNvSpPr/>
          <p:nvPr/>
        </p:nvSpPr>
        <p:spPr>
          <a:xfrm>
            <a:off x="1207377" y="3609715"/>
            <a:ext cx="160832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Dados trafegam criptografados </a:t>
            </a:r>
            <a:endParaRPr lang="en-US" sz="785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88" y="3841886"/>
            <a:ext cx="114300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28638" y="3827599"/>
            <a:ext cx="67134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Certificados:</a:t>
            </a:r>
            <a:endParaRPr lang="en-US" sz="785" dirty="0"/>
          </a:p>
        </p:txBody>
      </p:sp>
      <p:sp>
        <p:nvSpPr>
          <p:cNvPr id="26" name="Text 16"/>
          <p:cNvSpPr/>
          <p:nvPr/>
        </p:nvSpPr>
        <p:spPr>
          <a:xfrm>
            <a:off x="1199983" y="3827599"/>
            <a:ext cx="229272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Utiliza certificados SSL/TLS para autenticação </a:t>
            </a:r>
            <a:endParaRPr lang="en-US" sz="785" dirty="0"/>
          </a:p>
        </p:txBody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188" y="4059771"/>
            <a:ext cx="114300" cy="1143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528638" y="4045483"/>
            <a:ext cx="56460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Confiança:</a:t>
            </a:r>
            <a:endParaRPr lang="en-US" sz="785" dirty="0"/>
          </a:p>
        </p:txBody>
      </p:sp>
      <p:sp>
        <p:nvSpPr>
          <p:cNvPr id="29" name="Text 18"/>
          <p:cNvSpPr/>
          <p:nvPr/>
        </p:nvSpPr>
        <p:spPr>
          <a:xfrm>
            <a:off x="1093245" y="4045483"/>
            <a:ext cx="239603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Garante integridade e autenticidade dos dados </a:t>
            </a:r>
            <a:endParaRPr lang="en-US" sz="785" dirty="0"/>
          </a:p>
        </p:txBody>
      </p:sp>
      <p:pic>
        <p:nvPicPr>
          <p:cNvPr id="3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4906" y="1278731"/>
            <a:ext cx="3571875" cy="2500313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5813115" y="3886200"/>
            <a:ext cx="1875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i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(não seguro) vs. HTTPS (seguro)</a:t>
            </a:r>
            <a:endParaRPr lang="en-US" sz="837" dirty="0"/>
          </a:p>
        </p:txBody>
      </p:sp>
      <p:sp>
        <p:nvSpPr>
          <p:cNvPr id="32" name="Text 20"/>
          <p:cNvSpPr/>
          <p:nvPr/>
        </p:nvSpPr>
        <p:spPr>
          <a:xfrm>
            <a:off x="8927567" y="4879181"/>
            <a:ext cx="735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94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43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Ciclo de Requisição e Resposta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742950"/>
            <a:ext cx="3921919" cy="465058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928688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75" y="885825"/>
            <a:ext cx="273943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Fluxo completo de comunicação 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357188" y="125015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8" name="Text 4"/>
          <p:cNvSpPr/>
          <p:nvPr/>
        </p:nvSpPr>
        <p:spPr>
          <a:xfrm>
            <a:off x="357188" y="125015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678656" y="1250156"/>
            <a:ext cx="33147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Usuário solicita um recurso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678656" y="1478756"/>
            <a:ext cx="33147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usuário digita uma URL ou clica em um link no navegador. </a:t>
            </a:r>
            <a:endParaRPr lang="en-US" sz="785" dirty="0"/>
          </a:p>
        </p:txBody>
      </p:sp>
      <p:sp>
        <p:nvSpPr>
          <p:cNvPr id="11" name="Shape 7"/>
          <p:cNvSpPr/>
          <p:nvPr/>
        </p:nvSpPr>
        <p:spPr>
          <a:xfrm>
            <a:off x="357188" y="173593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2" name="Text 8"/>
          <p:cNvSpPr/>
          <p:nvPr/>
        </p:nvSpPr>
        <p:spPr>
          <a:xfrm>
            <a:off x="357188" y="173593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678656" y="1735931"/>
            <a:ext cx="33147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Resolução DNS</a:t>
            </a:r>
            <a:endParaRPr lang="en-US" sz="942" dirty="0"/>
          </a:p>
        </p:txBody>
      </p:sp>
      <p:sp>
        <p:nvSpPr>
          <p:cNvPr id="14" name="Text 10"/>
          <p:cNvSpPr/>
          <p:nvPr/>
        </p:nvSpPr>
        <p:spPr>
          <a:xfrm>
            <a:off x="678656" y="1964531"/>
            <a:ext cx="33147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navegador converte o nome do domínio em um endereço IP. </a:t>
            </a:r>
            <a:endParaRPr lang="en-US" sz="785" dirty="0"/>
          </a:p>
        </p:txBody>
      </p:sp>
      <p:sp>
        <p:nvSpPr>
          <p:cNvPr id="15" name="Shape 11"/>
          <p:cNvSpPr/>
          <p:nvPr/>
        </p:nvSpPr>
        <p:spPr>
          <a:xfrm>
            <a:off x="357188" y="222170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6" name="Text 12"/>
          <p:cNvSpPr/>
          <p:nvPr/>
        </p:nvSpPr>
        <p:spPr>
          <a:xfrm>
            <a:off x="357188" y="222170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678656" y="2221706"/>
            <a:ext cx="33147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Estabelecimento de conexão</a:t>
            </a:r>
            <a:endParaRPr lang="en-US" sz="942" dirty="0"/>
          </a:p>
        </p:txBody>
      </p:sp>
      <p:sp>
        <p:nvSpPr>
          <p:cNvPr id="18" name="Text 14"/>
          <p:cNvSpPr/>
          <p:nvPr/>
        </p:nvSpPr>
        <p:spPr>
          <a:xfrm>
            <a:off x="678656" y="2450306"/>
            <a:ext cx="33147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cliente estabelece uma conexão TCP com o servidor (handshake). </a:t>
            </a:r>
            <a:endParaRPr lang="en-US" sz="785" dirty="0"/>
          </a:p>
        </p:txBody>
      </p:sp>
      <p:sp>
        <p:nvSpPr>
          <p:cNvPr id="19" name="Shape 15"/>
          <p:cNvSpPr/>
          <p:nvPr/>
        </p:nvSpPr>
        <p:spPr>
          <a:xfrm>
            <a:off x="357188" y="2857500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0" name="Text 16"/>
          <p:cNvSpPr/>
          <p:nvPr/>
        </p:nvSpPr>
        <p:spPr>
          <a:xfrm>
            <a:off x="357188" y="2857500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678656" y="2857500"/>
            <a:ext cx="33147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Envio da requisição HTTP</a:t>
            </a:r>
            <a:endParaRPr lang="en-US" sz="942" dirty="0"/>
          </a:p>
        </p:txBody>
      </p:sp>
      <p:sp>
        <p:nvSpPr>
          <p:cNvPr id="22" name="Text 18"/>
          <p:cNvSpPr/>
          <p:nvPr/>
        </p:nvSpPr>
        <p:spPr>
          <a:xfrm>
            <a:off x="678656" y="3086100"/>
            <a:ext cx="33147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cliente envia uma mensagem HTTP com método, cabeçalhos e corpo. </a:t>
            </a:r>
            <a:endParaRPr lang="en-US" sz="785" dirty="0"/>
          </a:p>
        </p:txBody>
      </p:sp>
      <p:sp>
        <p:nvSpPr>
          <p:cNvPr id="23" name="Shape 19"/>
          <p:cNvSpPr/>
          <p:nvPr/>
        </p:nvSpPr>
        <p:spPr>
          <a:xfrm>
            <a:off x="357188" y="349329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4" name="Text 20"/>
          <p:cNvSpPr/>
          <p:nvPr/>
        </p:nvSpPr>
        <p:spPr>
          <a:xfrm>
            <a:off x="357188" y="349329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678656" y="3493294"/>
            <a:ext cx="33147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 no servidor</a:t>
            </a:r>
            <a:endParaRPr lang="en-US" sz="942" dirty="0"/>
          </a:p>
        </p:txBody>
      </p:sp>
      <p:sp>
        <p:nvSpPr>
          <p:cNvPr id="26" name="Text 22"/>
          <p:cNvSpPr/>
          <p:nvPr/>
        </p:nvSpPr>
        <p:spPr>
          <a:xfrm>
            <a:off x="678656" y="3721894"/>
            <a:ext cx="33147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servidor processa a requisição e prepara a resposta. </a:t>
            </a:r>
            <a:endParaRPr lang="en-US" sz="785" dirty="0"/>
          </a:p>
        </p:txBody>
      </p:sp>
      <p:sp>
        <p:nvSpPr>
          <p:cNvPr id="27" name="Shape 23"/>
          <p:cNvSpPr/>
          <p:nvPr/>
        </p:nvSpPr>
        <p:spPr>
          <a:xfrm>
            <a:off x="357188" y="397906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8" name="Text 24"/>
          <p:cNvSpPr/>
          <p:nvPr/>
        </p:nvSpPr>
        <p:spPr>
          <a:xfrm>
            <a:off x="357188" y="397906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  <p:sp>
        <p:nvSpPr>
          <p:cNvPr id="29" name="Text 25"/>
          <p:cNvSpPr/>
          <p:nvPr/>
        </p:nvSpPr>
        <p:spPr>
          <a:xfrm>
            <a:off x="678656" y="3979069"/>
            <a:ext cx="33147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Envio da resposta HTTP</a:t>
            </a:r>
            <a:endParaRPr lang="en-US" sz="942" dirty="0"/>
          </a:p>
        </p:txBody>
      </p:sp>
      <p:sp>
        <p:nvSpPr>
          <p:cNvPr id="30" name="Text 26"/>
          <p:cNvSpPr/>
          <p:nvPr/>
        </p:nvSpPr>
        <p:spPr>
          <a:xfrm>
            <a:off x="678656" y="4207669"/>
            <a:ext cx="33147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servidor envia a resposta com código de status, cabeçalhos e corpo. </a:t>
            </a:r>
            <a:endParaRPr lang="en-US" sz="785" dirty="0"/>
          </a:p>
        </p:txBody>
      </p:sp>
      <p:sp>
        <p:nvSpPr>
          <p:cNvPr id="31" name="Shape 27"/>
          <p:cNvSpPr/>
          <p:nvPr/>
        </p:nvSpPr>
        <p:spPr>
          <a:xfrm>
            <a:off x="357188" y="46148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2" name="Text 28"/>
          <p:cNvSpPr/>
          <p:nvPr/>
        </p:nvSpPr>
        <p:spPr>
          <a:xfrm>
            <a:off x="357188" y="46148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  <p:sp>
        <p:nvSpPr>
          <p:cNvPr id="33" name="Text 29"/>
          <p:cNvSpPr/>
          <p:nvPr/>
        </p:nvSpPr>
        <p:spPr>
          <a:xfrm>
            <a:off x="678656" y="4614863"/>
            <a:ext cx="33147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Renderização no navegador</a:t>
            </a:r>
            <a:endParaRPr lang="en-US" sz="942" dirty="0"/>
          </a:p>
        </p:txBody>
      </p:sp>
      <p:sp>
        <p:nvSpPr>
          <p:cNvPr id="34" name="Text 30"/>
          <p:cNvSpPr/>
          <p:nvPr/>
        </p:nvSpPr>
        <p:spPr>
          <a:xfrm>
            <a:off x="678656" y="4843463"/>
            <a:ext cx="33147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navegador processa e exibe o conteúdo recebido para o usuário. </a:t>
            </a:r>
            <a:endParaRPr lang="en-US" sz="785" dirty="0"/>
          </a:p>
        </p:txBody>
      </p:sp>
      <p:pic>
        <p:nvPicPr>
          <p:cNvPr id="3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06" y="1678781"/>
            <a:ext cx="3571875" cy="2500313"/>
          </a:xfrm>
          <a:prstGeom prst="rect">
            <a:avLst/>
          </a:prstGeom>
        </p:spPr>
      </p:pic>
      <p:sp>
        <p:nvSpPr>
          <p:cNvPr id="36" name="Text 31"/>
          <p:cNvSpPr/>
          <p:nvPr/>
        </p:nvSpPr>
        <p:spPr>
          <a:xfrm>
            <a:off x="5387532" y="4286250"/>
            <a:ext cx="27266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i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Fluxo completo do ciclo de requisição e resposta HTTP</a:t>
            </a:r>
            <a:endParaRPr lang="en-US" sz="837" dirty="0"/>
          </a:p>
        </p:txBody>
      </p:sp>
      <p:sp>
        <p:nvSpPr>
          <p:cNvPr id="37" name="Text 32"/>
          <p:cNvSpPr/>
          <p:nvPr/>
        </p:nvSpPr>
        <p:spPr>
          <a:xfrm>
            <a:off x="8927567" y="5679281"/>
            <a:ext cx="735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94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Comunicação Síncrona vs. Assíncrona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742950"/>
            <a:ext cx="3921919" cy="184878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57188" y="885825"/>
            <a:ext cx="285750" cy="28575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71550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8663" y="910828"/>
            <a:ext cx="177798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Comunicação Síncrona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357188" y="1243013"/>
            <a:ext cx="363616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Operações são executadas sequencialmente, uma após a outra. O programa espera a conclusão de uma operação antes de continuar. </a:t>
            </a:r>
            <a:endParaRPr lang="en-US" sz="83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1655899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8638" y="1641611"/>
            <a:ext cx="44461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Simples:</a:t>
            </a:r>
            <a:endParaRPr lang="en-US" sz="785" dirty="0"/>
          </a:p>
        </p:txBody>
      </p:sp>
      <p:sp>
        <p:nvSpPr>
          <p:cNvPr id="11" name="Text 6"/>
          <p:cNvSpPr/>
          <p:nvPr/>
        </p:nvSpPr>
        <p:spPr>
          <a:xfrm>
            <a:off x="973252" y="1641611"/>
            <a:ext cx="16628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Fácil de entender e implementar </a:t>
            </a:r>
            <a:endParaRPr lang="en-US" sz="785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1873783"/>
            <a:ext cx="114300" cy="1143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28638" y="1859496"/>
            <a:ext cx="54211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Previsível:</a:t>
            </a:r>
            <a:endParaRPr lang="en-US" sz="785" dirty="0"/>
          </a:p>
        </p:txBody>
      </p:sp>
      <p:sp>
        <p:nvSpPr>
          <p:cNvPr id="14" name="Text 8"/>
          <p:cNvSpPr/>
          <p:nvPr/>
        </p:nvSpPr>
        <p:spPr>
          <a:xfrm>
            <a:off x="1070753" y="1859496"/>
            <a:ext cx="156096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Execução em ordem garantida </a:t>
            </a:r>
            <a:endParaRPr lang="en-US" sz="785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2091668"/>
            <a:ext cx="114300" cy="1143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8638" y="2077380"/>
            <a:ext cx="64810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Bloqueante:</a:t>
            </a:r>
            <a:endParaRPr lang="en-US" sz="785" dirty="0"/>
          </a:p>
        </p:txBody>
      </p:sp>
      <p:sp>
        <p:nvSpPr>
          <p:cNvPr id="17" name="Text 10"/>
          <p:cNvSpPr/>
          <p:nvPr/>
        </p:nvSpPr>
        <p:spPr>
          <a:xfrm>
            <a:off x="1176737" y="2077380"/>
            <a:ext cx="262909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Bloqueia a execução durante operações demoradas </a:t>
            </a:r>
            <a:endParaRPr lang="en-US" sz="785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8" y="2309552"/>
            <a:ext cx="114300" cy="1143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28638" y="2295265"/>
            <a:ext cx="61146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Ineficiente:</a:t>
            </a:r>
            <a:endParaRPr lang="en-US" sz="785" dirty="0"/>
          </a:p>
        </p:txBody>
      </p:sp>
      <p:sp>
        <p:nvSpPr>
          <p:cNvPr id="20" name="Text 12"/>
          <p:cNvSpPr/>
          <p:nvPr/>
        </p:nvSpPr>
        <p:spPr>
          <a:xfrm>
            <a:off x="1140098" y="2295265"/>
            <a:ext cx="207626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Recursos ficam ociosos durante a espera </a:t>
            </a:r>
            <a:endParaRPr lang="en-US" sz="785" dirty="0"/>
          </a:p>
        </p:txBody>
      </p:sp>
      <p:sp>
        <p:nvSpPr>
          <p:cNvPr id="21" name="Shape 13"/>
          <p:cNvSpPr/>
          <p:nvPr/>
        </p:nvSpPr>
        <p:spPr>
          <a:xfrm>
            <a:off x="214313" y="2734605"/>
            <a:ext cx="3921919" cy="200951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2" name="Shape 14"/>
          <p:cNvSpPr/>
          <p:nvPr/>
        </p:nvSpPr>
        <p:spPr>
          <a:xfrm>
            <a:off x="357188" y="2877480"/>
            <a:ext cx="285750" cy="285750"/>
          </a:xfrm>
          <a:prstGeom prst="rect">
            <a:avLst/>
          </a:prstGeom>
          <a:solidFill>
            <a:srgbClr val="E74C3C"/>
          </a:solidFill>
          <a:ln/>
        </p:spPr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963205"/>
            <a:ext cx="85725" cy="1143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28663" y="2902483"/>
            <a:ext cx="195604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Comunicação Assíncrona</a:t>
            </a:r>
            <a:endParaRPr lang="en-US" sz="1238" dirty="0"/>
          </a:p>
        </p:txBody>
      </p:sp>
      <p:sp>
        <p:nvSpPr>
          <p:cNvPr id="25" name="Text 16"/>
          <p:cNvSpPr/>
          <p:nvPr/>
        </p:nvSpPr>
        <p:spPr>
          <a:xfrm>
            <a:off x="357188" y="3234668"/>
            <a:ext cx="363616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Operações são iniciadas e continuam em segundo plano, permitindo que o programa continue executando outras tarefas. </a:t>
            </a:r>
            <a:endParaRPr lang="en-US" sz="837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88" y="3647554"/>
            <a:ext cx="114300" cy="11430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528638" y="3633267"/>
            <a:ext cx="89659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Não-bloqueante:</a:t>
            </a:r>
            <a:endParaRPr lang="en-US" sz="785" dirty="0"/>
          </a:p>
        </p:txBody>
      </p:sp>
      <p:sp>
        <p:nvSpPr>
          <p:cNvPr id="28" name="Text 18"/>
          <p:cNvSpPr/>
          <p:nvPr/>
        </p:nvSpPr>
        <p:spPr>
          <a:xfrm>
            <a:off x="1425234" y="3633267"/>
            <a:ext cx="249782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Permite continuar a execução durante operações </a:t>
            </a:r>
            <a:endParaRPr lang="en-US" sz="785" dirty="0"/>
          </a:p>
        </p:txBody>
      </p:sp>
      <p:sp>
        <p:nvSpPr>
          <p:cNvPr id="29" name="Text 19"/>
          <p:cNvSpPr/>
          <p:nvPr/>
        </p:nvSpPr>
        <p:spPr>
          <a:xfrm>
            <a:off x="528638" y="3794001"/>
            <a:ext cx="57094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demoradas </a:t>
            </a:r>
            <a:endParaRPr lang="en-US" sz="785" dirty="0"/>
          </a:p>
        </p:txBody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188" y="4026173"/>
            <a:ext cx="114300" cy="11430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528638" y="4011885"/>
            <a:ext cx="49604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Eficiente:</a:t>
            </a:r>
            <a:endParaRPr lang="en-US" sz="785" dirty="0"/>
          </a:p>
        </p:txBody>
      </p:sp>
      <p:sp>
        <p:nvSpPr>
          <p:cNvPr id="32" name="Text 21"/>
          <p:cNvSpPr/>
          <p:nvPr/>
        </p:nvSpPr>
        <p:spPr>
          <a:xfrm>
            <a:off x="1024682" y="4011885"/>
            <a:ext cx="195122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Melhor utilização de recursos e tempo </a:t>
            </a:r>
            <a:endParaRPr lang="en-US" sz="785" dirty="0"/>
          </a:p>
        </p:txBody>
      </p:sp>
      <p:pic>
        <p:nvPicPr>
          <p:cNvPr id="3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188" y="4244057"/>
            <a:ext cx="114300" cy="114300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528638" y="4229770"/>
            <a:ext cx="79038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Complexidade:</a:t>
            </a:r>
            <a:endParaRPr lang="en-US" sz="785" dirty="0"/>
          </a:p>
        </p:txBody>
      </p:sp>
      <p:sp>
        <p:nvSpPr>
          <p:cNvPr id="35" name="Text 23"/>
          <p:cNvSpPr/>
          <p:nvPr/>
        </p:nvSpPr>
        <p:spPr>
          <a:xfrm>
            <a:off x="1319026" y="4229770"/>
            <a:ext cx="191167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Mais difícil de implementar e depurar </a:t>
            </a:r>
            <a:endParaRPr lang="en-US" sz="785" dirty="0"/>
          </a:p>
        </p:txBody>
      </p:sp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188" y="4461942"/>
            <a:ext cx="114300" cy="114300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528638" y="4447654"/>
            <a:ext cx="39873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Ordem:</a:t>
            </a:r>
            <a:endParaRPr lang="en-US" sz="785" dirty="0"/>
          </a:p>
        </p:txBody>
      </p:sp>
      <p:sp>
        <p:nvSpPr>
          <p:cNvPr id="38" name="Text 25"/>
          <p:cNvSpPr/>
          <p:nvPr/>
        </p:nvSpPr>
        <p:spPr>
          <a:xfrm>
            <a:off x="927376" y="4447654"/>
            <a:ext cx="304142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Não garante ordem de execução sem tratamento adequado </a:t>
            </a:r>
            <a:endParaRPr lang="en-US" sz="785" dirty="0"/>
          </a:p>
        </p:txBody>
      </p:sp>
      <p:pic>
        <p:nvPicPr>
          <p:cNvPr id="3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4906" y="1354075"/>
            <a:ext cx="3571875" cy="2500313"/>
          </a:xfrm>
          <a:prstGeom prst="rect">
            <a:avLst/>
          </a:prstGeom>
        </p:spPr>
      </p:pic>
      <p:sp>
        <p:nvSpPr>
          <p:cNvPr id="40" name="Text 26"/>
          <p:cNvSpPr/>
          <p:nvPr/>
        </p:nvSpPr>
        <p:spPr>
          <a:xfrm>
            <a:off x="5360938" y="3961544"/>
            <a:ext cx="27797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i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Comparação entre comunicação síncrona e assíncrona</a:t>
            </a:r>
            <a:endParaRPr lang="en-US" sz="837" dirty="0"/>
          </a:p>
        </p:txBody>
      </p:sp>
      <p:sp>
        <p:nvSpPr>
          <p:cNvPr id="41" name="Text 27"/>
          <p:cNvSpPr/>
          <p:nvPr/>
        </p:nvSpPr>
        <p:spPr>
          <a:xfrm>
            <a:off x="8927567" y="5029870"/>
            <a:ext cx="735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9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Problema da Espera em Aplicações Síncronas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1091208"/>
            <a:ext cx="3921919" cy="3153966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276945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75" y="1234083"/>
            <a:ext cx="206169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Problema do Bloqueio 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57188" y="1598414"/>
            <a:ext cx="363616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Em aplicações síncronas, quando uma operação demorada é iniciada (como uma requisição ao servidor), a thread principal fica bloqueada até que a operação seja concluída. Durante esse tempo, a interface do usuário fica congelada e não responde a interações.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57188" y="2427089"/>
            <a:ext cx="36361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Consequências:</a:t>
            </a:r>
            <a:endParaRPr lang="en-US" sz="942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712839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925" y="2698552"/>
            <a:ext cx="96956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travada:</a:t>
            </a:r>
            <a:endParaRPr lang="en-US" sz="785" dirty="0"/>
          </a:p>
        </p:txBody>
      </p:sp>
      <p:sp>
        <p:nvSpPr>
          <p:cNvPr id="11" name="Text 6"/>
          <p:cNvSpPr/>
          <p:nvPr/>
        </p:nvSpPr>
        <p:spPr>
          <a:xfrm>
            <a:off x="1512494" y="2698552"/>
            <a:ext cx="244455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Usuário não consegue interagir com a aplicação </a:t>
            </a:r>
            <a:endParaRPr lang="en-US" sz="785" dirty="0"/>
          </a:p>
        </p:txBody>
      </p:sp>
      <p:sp>
        <p:nvSpPr>
          <p:cNvPr id="12" name="Text 7"/>
          <p:cNvSpPr/>
          <p:nvPr/>
        </p:nvSpPr>
        <p:spPr>
          <a:xfrm>
            <a:off x="542925" y="2859286"/>
            <a:ext cx="129809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durante o processamento </a:t>
            </a:r>
            <a:endParaRPr lang="en-US" sz="785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3105745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42925" y="3091458"/>
            <a:ext cx="93602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Experiência ruim:</a:t>
            </a:r>
            <a:endParaRPr lang="en-US" sz="785" dirty="0"/>
          </a:p>
        </p:txBody>
      </p:sp>
      <p:sp>
        <p:nvSpPr>
          <p:cNvPr id="15" name="Text 9"/>
          <p:cNvSpPr/>
          <p:nvPr/>
        </p:nvSpPr>
        <p:spPr>
          <a:xfrm>
            <a:off x="1478952" y="3091458"/>
            <a:ext cx="247134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Sensação de lentidão e aplicação não responsiva </a:t>
            </a:r>
            <a:endParaRPr lang="en-US" sz="785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3337917"/>
            <a:ext cx="114300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42925" y="3323630"/>
            <a:ext cx="130239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Desperdício de recursos:</a:t>
            </a:r>
            <a:endParaRPr lang="en-US" sz="785" dirty="0"/>
          </a:p>
        </p:txBody>
      </p:sp>
      <p:sp>
        <p:nvSpPr>
          <p:cNvPr id="18" name="Text 11"/>
          <p:cNvSpPr/>
          <p:nvPr/>
        </p:nvSpPr>
        <p:spPr>
          <a:xfrm>
            <a:off x="1845320" y="3323630"/>
            <a:ext cx="213799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CPU fica ociosa enquanto espera resposta </a:t>
            </a:r>
            <a:endParaRPr lang="en-US" sz="785" dirty="0"/>
          </a:p>
        </p:txBody>
      </p:sp>
      <p:sp>
        <p:nvSpPr>
          <p:cNvPr id="19" name="Text 12"/>
          <p:cNvSpPr/>
          <p:nvPr/>
        </p:nvSpPr>
        <p:spPr>
          <a:xfrm>
            <a:off x="542925" y="3484364"/>
            <a:ext cx="57169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 servidor </a:t>
            </a:r>
            <a:endParaRPr lang="en-US" sz="785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8" y="3730823"/>
            <a:ext cx="114300" cy="1143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42925" y="3716536"/>
            <a:ext cx="126553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Escalabilidade limitada:</a:t>
            </a:r>
            <a:endParaRPr lang="en-US" sz="785" dirty="0"/>
          </a:p>
        </p:txBody>
      </p:sp>
      <p:sp>
        <p:nvSpPr>
          <p:cNvPr id="22" name="Text 14"/>
          <p:cNvSpPr/>
          <p:nvPr/>
        </p:nvSpPr>
        <p:spPr>
          <a:xfrm>
            <a:off x="1808457" y="3716536"/>
            <a:ext cx="184523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Difícil lidar com múltiplas operações </a:t>
            </a:r>
            <a:endParaRPr lang="en-US" sz="785" dirty="0"/>
          </a:p>
        </p:txBody>
      </p:sp>
      <p:sp>
        <p:nvSpPr>
          <p:cNvPr id="23" name="Text 15"/>
          <p:cNvSpPr/>
          <p:nvPr/>
        </p:nvSpPr>
        <p:spPr>
          <a:xfrm>
            <a:off x="542925" y="3877270"/>
            <a:ext cx="60995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5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simultâneas </a:t>
            </a:r>
            <a:endParaRPr lang="en-US" sz="785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906" y="1278731"/>
            <a:ext cx="3571875" cy="2500313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5278589" y="3886200"/>
            <a:ext cx="29444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i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Bloqueio da thread principal durante operações síncronas</a:t>
            </a:r>
            <a:endParaRPr lang="en-US" sz="837" dirty="0"/>
          </a:p>
        </p:txBody>
      </p:sp>
      <p:sp>
        <p:nvSpPr>
          <p:cNvPr id="26" name="Text 17"/>
          <p:cNvSpPr/>
          <p:nvPr/>
        </p:nvSpPr>
        <p:spPr>
          <a:xfrm>
            <a:off x="8927567" y="4879181"/>
            <a:ext cx="735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27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Exemplos Práticos de Comunicação Web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707231"/>
            <a:ext cx="4250001" cy="28333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313" y="3540565"/>
            <a:ext cx="42500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Demonstrações de código síncrono e assíncrono em JavaScript e Python</a:t>
            </a:r>
            <a:endParaRPr lang="en-US" sz="837" dirty="0"/>
          </a:p>
        </p:txBody>
      </p:sp>
      <p:sp>
        <p:nvSpPr>
          <p:cNvPr id="6" name="Shape 2"/>
          <p:cNvSpPr/>
          <p:nvPr/>
        </p:nvSpPr>
        <p:spPr>
          <a:xfrm>
            <a:off x="4464314" y="707231"/>
            <a:ext cx="2069511" cy="243172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4571470" y="900113"/>
            <a:ext cx="214313" cy="21431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476" y="950119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57220" y="814388"/>
            <a:ext cx="156944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JavaScript: Requisição Síncrona</a:t>
            </a:r>
            <a:endParaRPr lang="en-US" sz="942" dirty="0"/>
          </a:p>
        </p:txBody>
      </p:sp>
      <p:sp>
        <p:nvSpPr>
          <p:cNvPr id="10" name="Text 5"/>
          <p:cNvSpPr/>
          <p:nvPr/>
        </p:nvSpPr>
        <p:spPr>
          <a:xfrm>
            <a:off x="4571470" y="1271588"/>
            <a:ext cx="1855198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XMLHttpRequest em modo síncrono (bloqueante) </a:t>
            </a:r>
            <a:endParaRPr lang="en-US" sz="732" dirty="0"/>
          </a:p>
        </p:txBody>
      </p:sp>
      <p:sp>
        <p:nvSpPr>
          <p:cNvPr id="11" name="Shape 6"/>
          <p:cNvSpPr/>
          <p:nvPr/>
        </p:nvSpPr>
        <p:spPr>
          <a:xfrm>
            <a:off x="4571470" y="1603046"/>
            <a:ext cx="1855198" cy="1428750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12" name="Text 7"/>
          <p:cNvSpPr/>
          <p:nvPr/>
        </p:nvSpPr>
        <p:spPr>
          <a:xfrm>
            <a:off x="4657195" y="1688771"/>
            <a:ext cx="3623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</a:t>
            </a:r>
            <a:endParaRPr lang="en-US" sz="680" dirty="0"/>
          </a:p>
        </p:txBody>
      </p:sp>
      <p:sp>
        <p:nvSpPr>
          <p:cNvPr id="13" name="Text 8"/>
          <p:cNvSpPr/>
          <p:nvPr/>
        </p:nvSpPr>
        <p:spPr>
          <a:xfrm>
            <a:off x="5043739" y="1688771"/>
            <a:ext cx="9548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buscarDadosSincrono</a:t>
            </a:r>
            <a:endParaRPr lang="en-US" sz="680" dirty="0"/>
          </a:p>
        </p:txBody>
      </p:sp>
      <p:sp>
        <p:nvSpPr>
          <p:cNvPr id="14" name="Text 9"/>
          <p:cNvSpPr/>
          <p:nvPr/>
        </p:nvSpPr>
        <p:spPr>
          <a:xfrm>
            <a:off x="5998629" y="1688771"/>
            <a:ext cx="11516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 {</a:t>
            </a:r>
            <a:endParaRPr lang="en-US" sz="680" dirty="0"/>
          </a:p>
        </p:txBody>
      </p:sp>
      <p:sp>
        <p:nvSpPr>
          <p:cNvPr id="15" name="Text 10"/>
          <p:cNvSpPr/>
          <p:nvPr/>
        </p:nvSpPr>
        <p:spPr>
          <a:xfrm>
            <a:off x="4657195" y="1818782"/>
            <a:ext cx="23619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</a:t>
            </a:r>
            <a:endParaRPr lang="en-US" sz="680" dirty="0"/>
          </a:p>
        </p:txBody>
      </p:sp>
      <p:sp>
        <p:nvSpPr>
          <p:cNvPr id="16" name="Text 11"/>
          <p:cNvSpPr/>
          <p:nvPr/>
        </p:nvSpPr>
        <p:spPr>
          <a:xfrm>
            <a:off x="4893385" y="1818782"/>
            <a:ext cx="27045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xhr = </a:t>
            </a:r>
            <a:endParaRPr lang="en-US" sz="680" dirty="0"/>
          </a:p>
        </p:txBody>
      </p:sp>
      <p:sp>
        <p:nvSpPr>
          <p:cNvPr id="17" name="Text 12"/>
          <p:cNvSpPr/>
          <p:nvPr/>
        </p:nvSpPr>
        <p:spPr>
          <a:xfrm>
            <a:off x="5163843" y="1818782"/>
            <a:ext cx="18091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680" dirty="0"/>
          </a:p>
        </p:txBody>
      </p:sp>
      <p:sp>
        <p:nvSpPr>
          <p:cNvPr id="18" name="Text 13"/>
          <p:cNvSpPr/>
          <p:nvPr/>
        </p:nvSpPr>
        <p:spPr>
          <a:xfrm>
            <a:off x="5344753" y="1818782"/>
            <a:ext cx="84011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XMLHttpRequest();</a:t>
            </a:r>
            <a:endParaRPr lang="en-US" sz="680" dirty="0"/>
          </a:p>
        </p:txBody>
      </p:sp>
      <p:sp>
        <p:nvSpPr>
          <p:cNvPr id="19" name="Text 14"/>
          <p:cNvSpPr/>
          <p:nvPr/>
        </p:nvSpPr>
        <p:spPr>
          <a:xfrm>
            <a:off x="4657195" y="1948793"/>
            <a:ext cx="147680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'false' torna a requisição síncrona</a:t>
            </a:r>
            <a:endParaRPr lang="en-US" sz="680" dirty="0"/>
          </a:p>
        </p:txBody>
      </p:sp>
      <p:sp>
        <p:nvSpPr>
          <p:cNvPr id="20" name="Text 15"/>
          <p:cNvSpPr/>
          <p:nvPr/>
        </p:nvSpPr>
        <p:spPr>
          <a:xfrm>
            <a:off x="4657195" y="2078803"/>
            <a:ext cx="40585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xhr.open(</a:t>
            </a:r>
            <a:endParaRPr lang="en-US" sz="680" dirty="0"/>
          </a:p>
        </p:txBody>
      </p:sp>
      <p:sp>
        <p:nvSpPr>
          <p:cNvPr id="21" name="Text 16"/>
          <p:cNvSpPr/>
          <p:nvPr/>
        </p:nvSpPr>
        <p:spPr>
          <a:xfrm>
            <a:off x="5063049" y="2078803"/>
            <a:ext cx="21269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'GET'</a:t>
            </a:r>
            <a:endParaRPr lang="en-US" sz="680" dirty="0"/>
          </a:p>
        </p:txBody>
      </p:sp>
      <p:sp>
        <p:nvSpPr>
          <p:cNvPr id="22" name="Text 17"/>
          <p:cNvSpPr/>
          <p:nvPr/>
        </p:nvSpPr>
        <p:spPr>
          <a:xfrm>
            <a:off x="5275743" y="2078803"/>
            <a:ext cx="2489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680" dirty="0"/>
          </a:p>
        </p:txBody>
      </p:sp>
      <p:sp>
        <p:nvSpPr>
          <p:cNvPr id="23" name="Text 18"/>
          <p:cNvSpPr/>
          <p:nvPr/>
        </p:nvSpPr>
        <p:spPr>
          <a:xfrm>
            <a:off x="4657195" y="2208814"/>
            <a:ext cx="14081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'https://api.exemplo.com/dados'</a:t>
            </a:r>
            <a:endParaRPr lang="en-US" sz="680" dirty="0"/>
          </a:p>
        </p:txBody>
      </p:sp>
      <p:sp>
        <p:nvSpPr>
          <p:cNvPr id="24" name="Text 19"/>
          <p:cNvSpPr/>
          <p:nvPr/>
        </p:nvSpPr>
        <p:spPr>
          <a:xfrm>
            <a:off x="6065379" y="2208814"/>
            <a:ext cx="2489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680" dirty="0"/>
          </a:p>
        </p:txBody>
      </p:sp>
      <p:sp>
        <p:nvSpPr>
          <p:cNvPr id="25" name="Text 20"/>
          <p:cNvSpPr/>
          <p:nvPr/>
        </p:nvSpPr>
        <p:spPr>
          <a:xfrm>
            <a:off x="4657195" y="2338825"/>
            <a:ext cx="2048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false</a:t>
            </a:r>
            <a:endParaRPr lang="en-US" sz="680" dirty="0"/>
          </a:p>
        </p:txBody>
      </p:sp>
      <p:sp>
        <p:nvSpPr>
          <p:cNvPr id="26" name="Text 21"/>
          <p:cNvSpPr/>
          <p:nvPr/>
        </p:nvSpPr>
        <p:spPr>
          <a:xfrm>
            <a:off x="4862075" y="2338825"/>
            <a:ext cx="527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);</a:t>
            </a:r>
            <a:endParaRPr lang="en-US" sz="680" dirty="0"/>
          </a:p>
        </p:txBody>
      </p:sp>
      <p:sp>
        <p:nvSpPr>
          <p:cNvPr id="27" name="Text 22"/>
          <p:cNvSpPr/>
          <p:nvPr/>
        </p:nvSpPr>
        <p:spPr>
          <a:xfrm>
            <a:off x="4657195" y="2468835"/>
            <a:ext cx="137595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BLOQUEIA até receber resposta</a:t>
            </a:r>
            <a:endParaRPr lang="en-US" sz="680" dirty="0"/>
          </a:p>
        </p:txBody>
      </p:sp>
      <p:sp>
        <p:nvSpPr>
          <p:cNvPr id="28" name="Text 23"/>
          <p:cNvSpPr/>
          <p:nvPr/>
        </p:nvSpPr>
        <p:spPr>
          <a:xfrm>
            <a:off x="4657195" y="2598846"/>
            <a:ext cx="44690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xhr.send();</a:t>
            </a:r>
            <a:endParaRPr lang="en-US" sz="680" dirty="0"/>
          </a:p>
        </p:txBody>
      </p:sp>
      <p:sp>
        <p:nvSpPr>
          <p:cNvPr id="29" name="Text 24"/>
          <p:cNvSpPr/>
          <p:nvPr/>
        </p:nvSpPr>
        <p:spPr>
          <a:xfrm>
            <a:off x="4657195" y="2858867"/>
            <a:ext cx="5592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</a:t>
            </a:r>
            <a:endParaRPr lang="en-US" sz="680" dirty="0"/>
          </a:p>
        </p:txBody>
      </p:sp>
      <p:sp>
        <p:nvSpPr>
          <p:cNvPr id="30" name="Text 25"/>
          <p:cNvSpPr/>
          <p:nvPr/>
        </p:nvSpPr>
        <p:spPr>
          <a:xfrm>
            <a:off x="4713117" y="2858867"/>
            <a:ext cx="9267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(xhr.status === 200) {</a:t>
            </a:r>
            <a:endParaRPr lang="en-US" sz="680" dirty="0"/>
          </a:p>
        </p:txBody>
      </p:sp>
      <p:sp>
        <p:nvSpPr>
          <p:cNvPr id="31" name="Text 26"/>
          <p:cNvSpPr/>
          <p:nvPr/>
        </p:nvSpPr>
        <p:spPr>
          <a:xfrm>
            <a:off x="4657195" y="2988878"/>
            <a:ext cx="27556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</a:t>
            </a:r>
            <a:endParaRPr lang="en-US" sz="680" dirty="0"/>
          </a:p>
        </p:txBody>
      </p:sp>
      <p:sp>
        <p:nvSpPr>
          <p:cNvPr id="32" name="Text 27"/>
          <p:cNvSpPr/>
          <p:nvPr/>
        </p:nvSpPr>
        <p:spPr>
          <a:xfrm>
            <a:off x="4932759" y="2988878"/>
            <a:ext cx="132767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JSON.parse(xhr.responseText);</a:t>
            </a:r>
            <a:endParaRPr lang="en-US" sz="680" dirty="0"/>
          </a:p>
        </p:txBody>
      </p:sp>
      <p:sp>
        <p:nvSpPr>
          <p:cNvPr id="33" name="Text 28"/>
          <p:cNvSpPr/>
          <p:nvPr/>
        </p:nvSpPr>
        <p:spPr>
          <a:xfrm>
            <a:off x="4657195" y="3118889"/>
            <a:ext cx="353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680" dirty="0"/>
          </a:p>
        </p:txBody>
      </p:sp>
      <p:sp>
        <p:nvSpPr>
          <p:cNvPr id="34" name="Text 29"/>
          <p:cNvSpPr/>
          <p:nvPr/>
        </p:nvSpPr>
        <p:spPr>
          <a:xfrm>
            <a:off x="4657195" y="3248899"/>
            <a:ext cx="353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680" dirty="0"/>
          </a:p>
        </p:txBody>
      </p:sp>
      <p:sp>
        <p:nvSpPr>
          <p:cNvPr id="35" name="Text 30"/>
          <p:cNvSpPr/>
          <p:nvPr/>
        </p:nvSpPr>
        <p:spPr>
          <a:xfrm>
            <a:off x="4657195" y="3378910"/>
            <a:ext cx="144923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Interface fica bloqueada durante </a:t>
            </a:r>
            <a:endParaRPr lang="en-US" sz="680" dirty="0"/>
          </a:p>
        </p:txBody>
      </p:sp>
      <p:sp>
        <p:nvSpPr>
          <p:cNvPr id="36" name="Text 31"/>
          <p:cNvSpPr/>
          <p:nvPr/>
        </p:nvSpPr>
        <p:spPr>
          <a:xfrm>
            <a:off x="4657195" y="3508921"/>
            <a:ext cx="37864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execução</a:t>
            </a:r>
            <a:endParaRPr lang="en-US" sz="680" dirty="0"/>
          </a:p>
        </p:txBody>
      </p:sp>
      <p:sp>
        <p:nvSpPr>
          <p:cNvPr id="37" name="Text 32"/>
          <p:cNvSpPr/>
          <p:nvPr/>
        </p:nvSpPr>
        <p:spPr>
          <a:xfrm>
            <a:off x="4657195" y="3638931"/>
            <a:ext cx="23619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</a:t>
            </a:r>
            <a:endParaRPr lang="en-US" sz="680" dirty="0"/>
          </a:p>
        </p:txBody>
      </p:sp>
      <p:sp>
        <p:nvSpPr>
          <p:cNvPr id="38" name="Text 33"/>
          <p:cNvSpPr/>
          <p:nvPr/>
        </p:nvSpPr>
        <p:spPr>
          <a:xfrm>
            <a:off x="4893385" y="3638931"/>
            <a:ext cx="142805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dados = buscarDadosSincrono(); </a:t>
            </a:r>
            <a:endParaRPr lang="en-US" sz="680" dirty="0"/>
          </a:p>
        </p:txBody>
      </p:sp>
      <p:sp>
        <p:nvSpPr>
          <p:cNvPr id="39" name="Shape 34"/>
          <p:cNvSpPr/>
          <p:nvPr/>
        </p:nvSpPr>
        <p:spPr>
          <a:xfrm>
            <a:off x="4464314" y="3246109"/>
            <a:ext cx="2069511" cy="243172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40" name="Shape 35"/>
          <p:cNvSpPr/>
          <p:nvPr/>
        </p:nvSpPr>
        <p:spPr>
          <a:xfrm>
            <a:off x="4571470" y="3438990"/>
            <a:ext cx="214313" cy="214313"/>
          </a:xfrm>
          <a:prstGeom prst="rect">
            <a:avLst/>
          </a:prstGeom>
          <a:solidFill>
            <a:srgbClr val="E74C3C"/>
          </a:solidFill>
          <a:ln/>
        </p:spPr>
      </p:sp>
      <p:pic>
        <p:nvPicPr>
          <p:cNvPr id="4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764" y="3488996"/>
            <a:ext cx="85725" cy="114300"/>
          </a:xfrm>
          <a:prstGeom prst="rect">
            <a:avLst/>
          </a:prstGeom>
        </p:spPr>
      </p:pic>
      <p:sp>
        <p:nvSpPr>
          <p:cNvPr id="42" name="Text 36"/>
          <p:cNvSpPr/>
          <p:nvPr/>
        </p:nvSpPr>
        <p:spPr>
          <a:xfrm>
            <a:off x="4857220" y="3353265"/>
            <a:ext cx="156944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JavaScript: Requisição Assíncrona</a:t>
            </a:r>
            <a:endParaRPr lang="en-US" sz="942" dirty="0"/>
          </a:p>
        </p:txBody>
      </p:sp>
      <p:sp>
        <p:nvSpPr>
          <p:cNvPr id="43" name="Text 37"/>
          <p:cNvSpPr/>
          <p:nvPr/>
        </p:nvSpPr>
        <p:spPr>
          <a:xfrm>
            <a:off x="4571470" y="3810465"/>
            <a:ext cx="1855198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Usando Promises e fetch API (não-bloqueante) </a:t>
            </a:r>
            <a:endParaRPr lang="en-US" sz="732" dirty="0"/>
          </a:p>
        </p:txBody>
      </p:sp>
      <p:sp>
        <p:nvSpPr>
          <p:cNvPr id="44" name="Shape 38"/>
          <p:cNvSpPr/>
          <p:nvPr/>
        </p:nvSpPr>
        <p:spPr>
          <a:xfrm>
            <a:off x="4571470" y="4141924"/>
            <a:ext cx="1855198" cy="1428750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45" name="Text 39"/>
          <p:cNvSpPr/>
          <p:nvPr/>
        </p:nvSpPr>
        <p:spPr>
          <a:xfrm>
            <a:off x="4657195" y="4227649"/>
            <a:ext cx="3623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</a:t>
            </a:r>
            <a:endParaRPr lang="en-US" sz="680" dirty="0"/>
          </a:p>
        </p:txBody>
      </p:sp>
      <p:sp>
        <p:nvSpPr>
          <p:cNvPr id="46" name="Text 40"/>
          <p:cNvSpPr/>
          <p:nvPr/>
        </p:nvSpPr>
        <p:spPr>
          <a:xfrm>
            <a:off x="5043739" y="4227649"/>
            <a:ext cx="105222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buscarDadosAssincrono</a:t>
            </a:r>
            <a:endParaRPr lang="en-US" sz="680" dirty="0"/>
          </a:p>
        </p:txBody>
      </p:sp>
      <p:sp>
        <p:nvSpPr>
          <p:cNvPr id="47" name="Text 41"/>
          <p:cNvSpPr/>
          <p:nvPr/>
        </p:nvSpPr>
        <p:spPr>
          <a:xfrm>
            <a:off x="6095963" y="4227649"/>
            <a:ext cx="11516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 {</a:t>
            </a:r>
            <a:endParaRPr lang="en-US" sz="680" dirty="0"/>
          </a:p>
        </p:txBody>
      </p:sp>
      <p:sp>
        <p:nvSpPr>
          <p:cNvPr id="48" name="Text 42"/>
          <p:cNvSpPr/>
          <p:nvPr/>
        </p:nvSpPr>
        <p:spPr>
          <a:xfrm>
            <a:off x="4657195" y="4357660"/>
            <a:ext cx="119281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fetch retorna uma Promise</a:t>
            </a:r>
            <a:endParaRPr lang="en-US" sz="680" dirty="0"/>
          </a:p>
        </p:txBody>
      </p:sp>
      <p:sp>
        <p:nvSpPr>
          <p:cNvPr id="49" name="Text 43"/>
          <p:cNvSpPr/>
          <p:nvPr/>
        </p:nvSpPr>
        <p:spPr>
          <a:xfrm>
            <a:off x="4657195" y="4487670"/>
            <a:ext cx="27556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</a:t>
            </a:r>
            <a:endParaRPr lang="en-US" sz="680" dirty="0"/>
          </a:p>
        </p:txBody>
      </p:sp>
      <p:sp>
        <p:nvSpPr>
          <p:cNvPr id="50" name="Text 44"/>
          <p:cNvSpPr/>
          <p:nvPr/>
        </p:nvSpPr>
        <p:spPr>
          <a:xfrm>
            <a:off x="4657195" y="4617681"/>
            <a:ext cx="24768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fetch(</a:t>
            </a:r>
            <a:endParaRPr lang="en-US" sz="680" dirty="0"/>
          </a:p>
        </p:txBody>
      </p:sp>
      <p:sp>
        <p:nvSpPr>
          <p:cNvPr id="51" name="Text 45"/>
          <p:cNvSpPr/>
          <p:nvPr/>
        </p:nvSpPr>
        <p:spPr>
          <a:xfrm>
            <a:off x="4904882" y="4617681"/>
            <a:ext cx="14081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'https://api.exemplo.com/dados'</a:t>
            </a:r>
            <a:endParaRPr lang="en-US" sz="680" dirty="0"/>
          </a:p>
        </p:txBody>
      </p:sp>
      <p:sp>
        <p:nvSpPr>
          <p:cNvPr id="52" name="Text 46"/>
          <p:cNvSpPr/>
          <p:nvPr/>
        </p:nvSpPr>
        <p:spPr>
          <a:xfrm>
            <a:off x="6313066" y="4617681"/>
            <a:ext cx="2787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680" dirty="0"/>
          </a:p>
        </p:txBody>
      </p:sp>
      <p:sp>
        <p:nvSpPr>
          <p:cNvPr id="53" name="Text 47"/>
          <p:cNvSpPr/>
          <p:nvPr/>
        </p:nvSpPr>
        <p:spPr>
          <a:xfrm>
            <a:off x="4657195" y="4747692"/>
            <a:ext cx="82005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.then(resposta =&gt; {</a:t>
            </a:r>
            <a:endParaRPr lang="en-US" sz="680" dirty="0"/>
          </a:p>
        </p:txBody>
      </p:sp>
      <p:sp>
        <p:nvSpPr>
          <p:cNvPr id="54" name="Text 48"/>
          <p:cNvSpPr/>
          <p:nvPr/>
        </p:nvSpPr>
        <p:spPr>
          <a:xfrm>
            <a:off x="4657195" y="4877702"/>
            <a:ext cx="5592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</a:t>
            </a:r>
            <a:endParaRPr lang="en-US" sz="680" dirty="0"/>
          </a:p>
        </p:txBody>
      </p:sp>
      <p:sp>
        <p:nvSpPr>
          <p:cNvPr id="55" name="Text 49"/>
          <p:cNvSpPr/>
          <p:nvPr/>
        </p:nvSpPr>
        <p:spPr>
          <a:xfrm>
            <a:off x="4713117" y="4877702"/>
            <a:ext cx="63643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(!resposta.ok) </a:t>
            </a:r>
            <a:endParaRPr lang="en-US" sz="680" dirty="0"/>
          </a:p>
        </p:txBody>
      </p:sp>
      <p:sp>
        <p:nvSpPr>
          <p:cNvPr id="56" name="Text 50"/>
          <p:cNvSpPr/>
          <p:nvPr/>
        </p:nvSpPr>
        <p:spPr>
          <a:xfrm>
            <a:off x="5349553" y="4877702"/>
            <a:ext cx="45979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throw new</a:t>
            </a:r>
            <a:endParaRPr lang="en-US" sz="680" dirty="0"/>
          </a:p>
        </p:txBody>
      </p:sp>
      <p:sp>
        <p:nvSpPr>
          <p:cNvPr id="57" name="Text 51"/>
          <p:cNvSpPr/>
          <p:nvPr/>
        </p:nvSpPr>
        <p:spPr>
          <a:xfrm>
            <a:off x="4657195" y="5007713"/>
            <a:ext cx="24891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Error(</a:t>
            </a:r>
            <a:endParaRPr lang="en-US" sz="680" dirty="0"/>
          </a:p>
        </p:txBody>
      </p:sp>
      <p:sp>
        <p:nvSpPr>
          <p:cNvPr id="58" name="Text 52"/>
          <p:cNvSpPr/>
          <p:nvPr/>
        </p:nvSpPr>
        <p:spPr>
          <a:xfrm>
            <a:off x="4906110" y="5007713"/>
            <a:ext cx="22354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'Erro'</a:t>
            </a:r>
            <a:endParaRPr lang="en-US" sz="680" dirty="0"/>
          </a:p>
        </p:txBody>
      </p:sp>
      <p:sp>
        <p:nvSpPr>
          <p:cNvPr id="59" name="Text 53"/>
          <p:cNvSpPr/>
          <p:nvPr/>
        </p:nvSpPr>
        <p:spPr>
          <a:xfrm>
            <a:off x="5129659" y="5007713"/>
            <a:ext cx="527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);</a:t>
            </a:r>
            <a:endParaRPr lang="en-US" sz="680" dirty="0"/>
          </a:p>
        </p:txBody>
      </p:sp>
      <p:sp>
        <p:nvSpPr>
          <p:cNvPr id="60" name="Text 54"/>
          <p:cNvSpPr/>
          <p:nvPr/>
        </p:nvSpPr>
        <p:spPr>
          <a:xfrm>
            <a:off x="4657195" y="5137724"/>
            <a:ext cx="27556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</a:t>
            </a:r>
            <a:endParaRPr lang="en-US" sz="680" dirty="0"/>
          </a:p>
        </p:txBody>
      </p:sp>
      <p:sp>
        <p:nvSpPr>
          <p:cNvPr id="61" name="Text 55"/>
          <p:cNvSpPr/>
          <p:nvPr/>
        </p:nvSpPr>
        <p:spPr>
          <a:xfrm>
            <a:off x="4932759" y="5137724"/>
            <a:ext cx="68845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resposta.json();</a:t>
            </a:r>
            <a:endParaRPr lang="en-US" sz="680" dirty="0"/>
          </a:p>
        </p:txBody>
      </p:sp>
      <p:sp>
        <p:nvSpPr>
          <p:cNvPr id="62" name="Text 56"/>
          <p:cNvSpPr/>
          <p:nvPr/>
        </p:nvSpPr>
        <p:spPr>
          <a:xfrm>
            <a:off x="4657195" y="5267734"/>
            <a:ext cx="631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})</a:t>
            </a:r>
            <a:endParaRPr lang="en-US" sz="680" dirty="0"/>
          </a:p>
        </p:txBody>
      </p:sp>
      <p:sp>
        <p:nvSpPr>
          <p:cNvPr id="63" name="Text 57"/>
          <p:cNvSpPr/>
          <p:nvPr/>
        </p:nvSpPr>
        <p:spPr>
          <a:xfrm>
            <a:off x="4657195" y="5397745"/>
            <a:ext cx="71027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.then(dados =&gt; {</a:t>
            </a:r>
            <a:endParaRPr lang="en-US" sz="680" dirty="0"/>
          </a:p>
        </p:txBody>
      </p:sp>
      <p:sp>
        <p:nvSpPr>
          <p:cNvPr id="64" name="Text 58"/>
          <p:cNvSpPr/>
          <p:nvPr/>
        </p:nvSpPr>
        <p:spPr>
          <a:xfrm>
            <a:off x="4657195" y="5527756"/>
            <a:ext cx="27556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</a:t>
            </a:r>
            <a:endParaRPr lang="en-US" sz="680" dirty="0"/>
          </a:p>
        </p:txBody>
      </p:sp>
      <p:sp>
        <p:nvSpPr>
          <p:cNvPr id="65" name="Text 59"/>
          <p:cNvSpPr/>
          <p:nvPr/>
        </p:nvSpPr>
        <p:spPr>
          <a:xfrm>
            <a:off x="4932759" y="5527756"/>
            <a:ext cx="31605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dados;</a:t>
            </a:r>
            <a:endParaRPr lang="en-US" sz="680" dirty="0"/>
          </a:p>
        </p:txBody>
      </p:sp>
      <p:sp>
        <p:nvSpPr>
          <p:cNvPr id="66" name="Text 60"/>
          <p:cNvSpPr/>
          <p:nvPr/>
        </p:nvSpPr>
        <p:spPr>
          <a:xfrm>
            <a:off x="4657195" y="5657766"/>
            <a:ext cx="8804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});</a:t>
            </a:r>
            <a:endParaRPr lang="en-US" sz="680" dirty="0"/>
          </a:p>
        </p:txBody>
      </p:sp>
      <p:sp>
        <p:nvSpPr>
          <p:cNvPr id="67" name="Text 61"/>
          <p:cNvSpPr/>
          <p:nvPr/>
        </p:nvSpPr>
        <p:spPr>
          <a:xfrm>
            <a:off x="4657195" y="5787777"/>
            <a:ext cx="353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680" dirty="0"/>
          </a:p>
        </p:txBody>
      </p:sp>
      <p:sp>
        <p:nvSpPr>
          <p:cNvPr id="68" name="Text 62"/>
          <p:cNvSpPr/>
          <p:nvPr/>
        </p:nvSpPr>
        <p:spPr>
          <a:xfrm>
            <a:off x="4657195" y="6047798"/>
            <a:ext cx="138228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A interface continua responsiva</a:t>
            </a:r>
            <a:endParaRPr lang="en-US" sz="680" dirty="0"/>
          </a:p>
        </p:txBody>
      </p:sp>
      <p:sp>
        <p:nvSpPr>
          <p:cNvPr id="69" name="Text 63"/>
          <p:cNvSpPr/>
          <p:nvPr/>
        </p:nvSpPr>
        <p:spPr>
          <a:xfrm>
            <a:off x="4657195" y="6177809"/>
            <a:ext cx="16283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buscarDadosAssincrono().then(dados </a:t>
            </a:r>
            <a:endParaRPr lang="en-US" sz="680" dirty="0"/>
          </a:p>
        </p:txBody>
      </p:sp>
      <p:sp>
        <p:nvSpPr>
          <p:cNvPr id="70" name="Text 64"/>
          <p:cNvSpPr/>
          <p:nvPr/>
        </p:nvSpPr>
        <p:spPr>
          <a:xfrm>
            <a:off x="4657195" y="6307820"/>
            <a:ext cx="16570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=&gt; {</a:t>
            </a:r>
            <a:endParaRPr lang="en-US" sz="680" dirty="0"/>
          </a:p>
        </p:txBody>
      </p:sp>
      <p:sp>
        <p:nvSpPr>
          <p:cNvPr id="71" name="Text 65"/>
          <p:cNvSpPr/>
          <p:nvPr/>
        </p:nvSpPr>
        <p:spPr>
          <a:xfrm>
            <a:off x="4657195" y="6437830"/>
            <a:ext cx="12755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Processa quando disponíveis</a:t>
            </a:r>
            <a:endParaRPr lang="en-US" sz="680" dirty="0"/>
          </a:p>
        </p:txBody>
      </p:sp>
      <p:sp>
        <p:nvSpPr>
          <p:cNvPr id="72" name="Text 66"/>
          <p:cNvSpPr/>
          <p:nvPr/>
        </p:nvSpPr>
        <p:spPr>
          <a:xfrm>
            <a:off x="4657195" y="6567841"/>
            <a:ext cx="8804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}); </a:t>
            </a:r>
            <a:endParaRPr lang="en-US" sz="680" dirty="0"/>
          </a:p>
        </p:txBody>
      </p:sp>
      <p:sp>
        <p:nvSpPr>
          <p:cNvPr id="73" name="Shape 67"/>
          <p:cNvSpPr/>
          <p:nvPr/>
        </p:nvSpPr>
        <p:spPr>
          <a:xfrm>
            <a:off x="6533824" y="707231"/>
            <a:ext cx="2395863" cy="213026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4" name="Shape 68"/>
          <p:cNvSpPr/>
          <p:nvPr/>
        </p:nvSpPr>
        <p:spPr>
          <a:xfrm>
            <a:off x="6640981" y="814388"/>
            <a:ext cx="214313" cy="21431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7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987" y="864394"/>
            <a:ext cx="114300" cy="114300"/>
          </a:xfrm>
          <a:prstGeom prst="rect">
            <a:avLst/>
          </a:prstGeom>
        </p:spPr>
      </p:pic>
      <p:sp>
        <p:nvSpPr>
          <p:cNvPr id="76" name="Text 69"/>
          <p:cNvSpPr/>
          <p:nvPr/>
        </p:nvSpPr>
        <p:spPr>
          <a:xfrm>
            <a:off x="6926731" y="825103"/>
            <a:ext cx="181244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Python: Requisição Síncrona</a:t>
            </a:r>
            <a:endParaRPr lang="en-US" sz="942" dirty="0"/>
          </a:p>
        </p:txBody>
      </p:sp>
      <p:sp>
        <p:nvSpPr>
          <p:cNvPr id="77" name="Text 70"/>
          <p:cNvSpPr/>
          <p:nvPr/>
        </p:nvSpPr>
        <p:spPr>
          <a:xfrm>
            <a:off x="6640981" y="1100138"/>
            <a:ext cx="218155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Biblioteca requests para requisições síncronas </a:t>
            </a:r>
            <a:endParaRPr lang="en-US" sz="732" dirty="0"/>
          </a:p>
        </p:txBody>
      </p:sp>
      <p:sp>
        <p:nvSpPr>
          <p:cNvPr id="78" name="Shape 71"/>
          <p:cNvSpPr/>
          <p:nvPr/>
        </p:nvSpPr>
        <p:spPr>
          <a:xfrm>
            <a:off x="6640981" y="1301586"/>
            <a:ext cx="2181551" cy="1428750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79" name="Text 72"/>
          <p:cNvSpPr/>
          <p:nvPr/>
        </p:nvSpPr>
        <p:spPr>
          <a:xfrm>
            <a:off x="6726706" y="1387311"/>
            <a:ext cx="2959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</a:t>
            </a:r>
            <a:endParaRPr lang="en-US" sz="680" dirty="0"/>
          </a:p>
        </p:txBody>
      </p:sp>
      <p:sp>
        <p:nvSpPr>
          <p:cNvPr id="80" name="Text 73"/>
          <p:cNvSpPr/>
          <p:nvPr/>
        </p:nvSpPr>
        <p:spPr>
          <a:xfrm>
            <a:off x="7022697" y="1387311"/>
            <a:ext cx="40242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requests</a:t>
            </a:r>
            <a:endParaRPr lang="en-US" sz="680" dirty="0"/>
          </a:p>
        </p:txBody>
      </p:sp>
      <p:sp>
        <p:nvSpPr>
          <p:cNvPr id="81" name="Text 74"/>
          <p:cNvSpPr/>
          <p:nvPr/>
        </p:nvSpPr>
        <p:spPr>
          <a:xfrm>
            <a:off x="6726706" y="1647332"/>
            <a:ext cx="14145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</a:t>
            </a:r>
            <a:endParaRPr lang="en-US" sz="680" dirty="0"/>
          </a:p>
        </p:txBody>
      </p:sp>
      <p:sp>
        <p:nvSpPr>
          <p:cNvPr id="82" name="Text 75"/>
          <p:cNvSpPr/>
          <p:nvPr/>
        </p:nvSpPr>
        <p:spPr>
          <a:xfrm>
            <a:off x="6892323" y="1647332"/>
            <a:ext cx="102018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buscar_dados_sincrono</a:t>
            </a:r>
            <a:endParaRPr lang="en-US" sz="680" dirty="0"/>
          </a:p>
        </p:txBody>
      </p:sp>
      <p:sp>
        <p:nvSpPr>
          <p:cNvPr id="83" name="Text 76"/>
          <p:cNvSpPr/>
          <p:nvPr/>
        </p:nvSpPr>
        <p:spPr>
          <a:xfrm>
            <a:off x="7912512" y="1647332"/>
            <a:ext cx="8061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():</a:t>
            </a:r>
            <a:endParaRPr lang="en-US" sz="680" dirty="0"/>
          </a:p>
        </p:txBody>
      </p:sp>
      <p:sp>
        <p:nvSpPr>
          <p:cNvPr id="84" name="Text 77"/>
          <p:cNvSpPr/>
          <p:nvPr/>
        </p:nvSpPr>
        <p:spPr>
          <a:xfrm>
            <a:off x="6726706" y="1777343"/>
            <a:ext cx="173330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Esta linha bloqueia até receber resposta</a:t>
            </a:r>
            <a:endParaRPr lang="en-US" sz="680" dirty="0"/>
          </a:p>
        </p:txBody>
      </p:sp>
      <p:sp>
        <p:nvSpPr>
          <p:cNvPr id="85" name="Text 78"/>
          <p:cNvSpPr/>
          <p:nvPr/>
        </p:nvSpPr>
        <p:spPr>
          <a:xfrm>
            <a:off x="6726706" y="1907353"/>
            <a:ext cx="45404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resposta = </a:t>
            </a:r>
            <a:endParaRPr lang="en-US" sz="680" dirty="0"/>
          </a:p>
        </p:txBody>
      </p:sp>
      <p:sp>
        <p:nvSpPr>
          <p:cNvPr id="86" name="Text 79"/>
          <p:cNvSpPr/>
          <p:nvPr/>
        </p:nvSpPr>
        <p:spPr>
          <a:xfrm>
            <a:off x="6726706" y="2037364"/>
            <a:ext cx="57403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requests.get(</a:t>
            </a:r>
            <a:endParaRPr lang="en-US" sz="680" dirty="0"/>
          </a:p>
        </p:txBody>
      </p:sp>
      <p:sp>
        <p:nvSpPr>
          <p:cNvPr id="87" name="Text 80"/>
          <p:cNvSpPr/>
          <p:nvPr/>
        </p:nvSpPr>
        <p:spPr>
          <a:xfrm>
            <a:off x="7300745" y="2037364"/>
            <a:ext cx="14081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'https://api.exemplo.com/dados'</a:t>
            </a:r>
            <a:endParaRPr lang="en-US" sz="680" dirty="0"/>
          </a:p>
        </p:txBody>
      </p:sp>
      <p:sp>
        <p:nvSpPr>
          <p:cNvPr id="88" name="Text 81"/>
          <p:cNvSpPr/>
          <p:nvPr/>
        </p:nvSpPr>
        <p:spPr>
          <a:xfrm>
            <a:off x="8708929" y="2037364"/>
            <a:ext cx="2787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680" dirty="0"/>
          </a:p>
        </p:txBody>
      </p:sp>
      <p:sp>
        <p:nvSpPr>
          <p:cNvPr id="89" name="Text 82"/>
          <p:cNvSpPr/>
          <p:nvPr/>
        </p:nvSpPr>
        <p:spPr>
          <a:xfrm>
            <a:off x="6726706" y="2297385"/>
            <a:ext cx="5592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</a:t>
            </a:r>
            <a:endParaRPr lang="en-US" sz="680" dirty="0"/>
          </a:p>
        </p:txBody>
      </p:sp>
      <p:sp>
        <p:nvSpPr>
          <p:cNvPr id="90" name="Text 83"/>
          <p:cNvSpPr/>
          <p:nvPr/>
        </p:nvSpPr>
        <p:spPr>
          <a:xfrm>
            <a:off x="6782628" y="2297385"/>
            <a:ext cx="128160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resposta.status_code == 200:</a:t>
            </a:r>
            <a:endParaRPr lang="en-US" sz="680" dirty="0"/>
          </a:p>
        </p:txBody>
      </p:sp>
      <p:sp>
        <p:nvSpPr>
          <p:cNvPr id="91" name="Text 84"/>
          <p:cNvSpPr/>
          <p:nvPr/>
        </p:nvSpPr>
        <p:spPr>
          <a:xfrm>
            <a:off x="6726706" y="2427396"/>
            <a:ext cx="27556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</a:t>
            </a:r>
            <a:endParaRPr lang="en-US" sz="680" dirty="0"/>
          </a:p>
        </p:txBody>
      </p:sp>
      <p:sp>
        <p:nvSpPr>
          <p:cNvPr id="92" name="Text 85"/>
          <p:cNvSpPr/>
          <p:nvPr/>
        </p:nvSpPr>
        <p:spPr>
          <a:xfrm>
            <a:off x="7002270" y="2427396"/>
            <a:ext cx="66355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resposta.json()</a:t>
            </a:r>
            <a:endParaRPr lang="en-US" sz="680" dirty="0"/>
          </a:p>
        </p:txBody>
      </p:sp>
      <p:sp>
        <p:nvSpPr>
          <p:cNvPr id="93" name="Text 86"/>
          <p:cNvSpPr/>
          <p:nvPr/>
        </p:nvSpPr>
        <p:spPr>
          <a:xfrm>
            <a:off x="6726706" y="2687417"/>
            <a:ext cx="9559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Execução bloqueante</a:t>
            </a:r>
            <a:endParaRPr lang="en-US" sz="680" dirty="0"/>
          </a:p>
        </p:txBody>
      </p:sp>
      <p:sp>
        <p:nvSpPr>
          <p:cNvPr id="94" name="Text 87"/>
          <p:cNvSpPr/>
          <p:nvPr/>
        </p:nvSpPr>
        <p:spPr>
          <a:xfrm>
            <a:off x="6726706" y="2817428"/>
            <a:ext cx="144432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dados = buscar_dados_sincrono()</a:t>
            </a:r>
            <a:endParaRPr lang="en-US" sz="680" dirty="0"/>
          </a:p>
        </p:txBody>
      </p:sp>
      <p:sp>
        <p:nvSpPr>
          <p:cNvPr id="95" name="Text 88"/>
          <p:cNvSpPr/>
          <p:nvPr/>
        </p:nvSpPr>
        <p:spPr>
          <a:xfrm>
            <a:off x="6726706" y="2947439"/>
            <a:ext cx="2103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print</a:t>
            </a:r>
            <a:endParaRPr lang="en-US" sz="680" dirty="0"/>
          </a:p>
        </p:txBody>
      </p:sp>
      <p:sp>
        <p:nvSpPr>
          <p:cNvPr id="96" name="Text 89"/>
          <p:cNvSpPr/>
          <p:nvPr/>
        </p:nvSpPr>
        <p:spPr>
          <a:xfrm>
            <a:off x="6937056" y="2947439"/>
            <a:ext cx="32272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(dados) </a:t>
            </a:r>
            <a:endParaRPr lang="en-US" sz="680" dirty="0"/>
          </a:p>
        </p:txBody>
      </p:sp>
      <p:sp>
        <p:nvSpPr>
          <p:cNvPr id="97" name="Shape 90"/>
          <p:cNvSpPr/>
          <p:nvPr/>
        </p:nvSpPr>
        <p:spPr>
          <a:xfrm>
            <a:off x="6533824" y="2944648"/>
            <a:ext cx="2395863" cy="243172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98" name="Shape 91"/>
          <p:cNvSpPr/>
          <p:nvPr/>
        </p:nvSpPr>
        <p:spPr>
          <a:xfrm>
            <a:off x="6640981" y="3137529"/>
            <a:ext cx="214313" cy="214313"/>
          </a:xfrm>
          <a:prstGeom prst="rect">
            <a:avLst/>
          </a:prstGeom>
          <a:solidFill>
            <a:srgbClr val="E74C3C"/>
          </a:solidFill>
          <a:ln/>
        </p:spPr>
      </p:sp>
      <p:pic>
        <p:nvPicPr>
          <p:cNvPr id="9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274" y="3187536"/>
            <a:ext cx="85725" cy="114300"/>
          </a:xfrm>
          <a:prstGeom prst="rect">
            <a:avLst/>
          </a:prstGeom>
        </p:spPr>
      </p:pic>
      <p:sp>
        <p:nvSpPr>
          <p:cNvPr id="100" name="Text 92"/>
          <p:cNvSpPr/>
          <p:nvPr/>
        </p:nvSpPr>
        <p:spPr>
          <a:xfrm>
            <a:off x="6926731" y="3051804"/>
            <a:ext cx="189580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Python: Requisição Assíncrona</a:t>
            </a:r>
            <a:endParaRPr lang="en-US" sz="942" dirty="0"/>
          </a:p>
        </p:txBody>
      </p:sp>
      <p:sp>
        <p:nvSpPr>
          <p:cNvPr id="101" name="Text 93"/>
          <p:cNvSpPr/>
          <p:nvPr/>
        </p:nvSpPr>
        <p:spPr>
          <a:xfrm>
            <a:off x="6640981" y="3509004"/>
            <a:ext cx="2181551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Usando asyncio e aiohttp para requisições assíncronas </a:t>
            </a:r>
            <a:endParaRPr lang="en-US" sz="732" dirty="0"/>
          </a:p>
        </p:txBody>
      </p:sp>
      <p:sp>
        <p:nvSpPr>
          <p:cNvPr id="102" name="Shape 94"/>
          <p:cNvSpPr/>
          <p:nvPr/>
        </p:nvSpPr>
        <p:spPr>
          <a:xfrm>
            <a:off x="6640981" y="3840463"/>
            <a:ext cx="2181551" cy="1428750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103" name="Text 95"/>
          <p:cNvSpPr/>
          <p:nvPr/>
        </p:nvSpPr>
        <p:spPr>
          <a:xfrm>
            <a:off x="6726706" y="3926188"/>
            <a:ext cx="2959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</a:t>
            </a:r>
            <a:endParaRPr lang="en-US" sz="680" dirty="0"/>
          </a:p>
        </p:txBody>
      </p:sp>
      <p:sp>
        <p:nvSpPr>
          <p:cNvPr id="104" name="Text 96"/>
          <p:cNvSpPr/>
          <p:nvPr/>
        </p:nvSpPr>
        <p:spPr>
          <a:xfrm>
            <a:off x="7022697" y="3926188"/>
            <a:ext cx="35021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asyncio</a:t>
            </a:r>
            <a:endParaRPr lang="en-US" sz="680" dirty="0"/>
          </a:p>
        </p:txBody>
      </p:sp>
      <p:sp>
        <p:nvSpPr>
          <p:cNvPr id="105" name="Text 97"/>
          <p:cNvSpPr/>
          <p:nvPr/>
        </p:nvSpPr>
        <p:spPr>
          <a:xfrm>
            <a:off x="6726706" y="4056199"/>
            <a:ext cx="2959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</a:t>
            </a:r>
            <a:endParaRPr lang="en-US" sz="680" dirty="0"/>
          </a:p>
        </p:txBody>
      </p:sp>
      <p:sp>
        <p:nvSpPr>
          <p:cNvPr id="106" name="Text 98"/>
          <p:cNvSpPr/>
          <p:nvPr/>
        </p:nvSpPr>
        <p:spPr>
          <a:xfrm>
            <a:off x="7022697" y="4056199"/>
            <a:ext cx="33796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aiohttp</a:t>
            </a:r>
            <a:endParaRPr lang="en-US" sz="680" dirty="0"/>
          </a:p>
        </p:txBody>
      </p:sp>
      <p:sp>
        <p:nvSpPr>
          <p:cNvPr id="107" name="Text 99"/>
          <p:cNvSpPr/>
          <p:nvPr/>
        </p:nvSpPr>
        <p:spPr>
          <a:xfrm>
            <a:off x="6726706" y="4316220"/>
            <a:ext cx="41151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async def</a:t>
            </a:r>
            <a:endParaRPr lang="en-US" sz="680" dirty="0"/>
          </a:p>
        </p:txBody>
      </p:sp>
      <p:sp>
        <p:nvSpPr>
          <p:cNvPr id="108" name="Text 100"/>
          <p:cNvSpPr/>
          <p:nvPr/>
        </p:nvSpPr>
        <p:spPr>
          <a:xfrm>
            <a:off x="7162391" y="4316220"/>
            <a:ext cx="11167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buscar_dados_assincrono</a:t>
            </a:r>
            <a:endParaRPr lang="en-US" sz="680" dirty="0"/>
          </a:p>
        </p:txBody>
      </p:sp>
      <p:sp>
        <p:nvSpPr>
          <p:cNvPr id="109" name="Text 101"/>
          <p:cNvSpPr/>
          <p:nvPr/>
        </p:nvSpPr>
        <p:spPr>
          <a:xfrm>
            <a:off x="8279160" y="4316220"/>
            <a:ext cx="8061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():</a:t>
            </a:r>
            <a:endParaRPr lang="en-US" sz="680" dirty="0"/>
          </a:p>
        </p:txBody>
      </p:sp>
      <p:sp>
        <p:nvSpPr>
          <p:cNvPr id="110" name="Text 102"/>
          <p:cNvSpPr/>
          <p:nvPr/>
        </p:nvSpPr>
        <p:spPr>
          <a:xfrm>
            <a:off x="6726706" y="4446231"/>
            <a:ext cx="45795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async with</a:t>
            </a:r>
            <a:endParaRPr lang="en-US" sz="680" dirty="0"/>
          </a:p>
        </p:txBody>
      </p:sp>
      <p:sp>
        <p:nvSpPr>
          <p:cNvPr id="111" name="Text 103"/>
          <p:cNvSpPr/>
          <p:nvPr/>
        </p:nvSpPr>
        <p:spPr>
          <a:xfrm>
            <a:off x="7184659" y="4446231"/>
            <a:ext cx="101784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aiohttp.ClientSession() </a:t>
            </a:r>
            <a:endParaRPr lang="en-US" sz="680" dirty="0"/>
          </a:p>
        </p:txBody>
      </p:sp>
      <p:sp>
        <p:nvSpPr>
          <p:cNvPr id="112" name="Text 104"/>
          <p:cNvSpPr/>
          <p:nvPr/>
        </p:nvSpPr>
        <p:spPr>
          <a:xfrm>
            <a:off x="8202504" y="4446231"/>
            <a:ext cx="9660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</a:t>
            </a:r>
            <a:endParaRPr lang="en-US" sz="680" dirty="0"/>
          </a:p>
        </p:txBody>
      </p:sp>
      <p:sp>
        <p:nvSpPr>
          <p:cNvPr id="113" name="Text 105"/>
          <p:cNvSpPr/>
          <p:nvPr/>
        </p:nvSpPr>
        <p:spPr>
          <a:xfrm>
            <a:off x="8299112" y="4446231"/>
            <a:ext cx="37242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session:</a:t>
            </a:r>
            <a:endParaRPr lang="en-US" sz="680" dirty="0"/>
          </a:p>
        </p:txBody>
      </p:sp>
      <p:sp>
        <p:nvSpPr>
          <p:cNvPr id="114" name="Text 106"/>
          <p:cNvSpPr/>
          <p:nvPr/>
        </p:nvSpPr>
        <p:spPr>
          <a:xfrm>
            <a:off x="6726706" y="4576242"/>
            <a:ext cx="45795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async with</a:t>
            </a:r>
            <a:endParaRPr lang="en-US" sz="680" dirty="0"/>
          </a:p>
        </p:txBody>
      </p:sp>
      <p:sp>
        <p:nvSpPr>
          <p:cNvPr id="115" name="Text 107"/>
          <p:cNvSpPr/>
          <p:nvPr/>
        </p:nvSpPr>
        <p:spPr>
          <a:xfrm>
            <a:off x="6726706" y="4706252"/>
            <a:ext cx="5191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session.get(</a:t>
            </a:r>
            <a:endParaRPr lang="en-US" sz="680" dirty="0"/>
          </a:p>
        </p:txBody>
      </p:sp>
      <p:sp>
        <p:nvSpPr>
          <p:cNvPr id="116" name="Text 108"/>
          <p:cNvSpPr/>
          <p:nvPr/>
        </p:nvSpPr>
        <p:spPr>
          <a:xfrm>
            <a:off x="7245855" y="4706252"/>
            <a:ext cx="14081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'https://api.exemplo.com/dados'</a:t>
            </a:r>
            <a:endParaRPr lang="en-US" sz="680" dirty="0"/>
          </a:p>
        </p:txBody>
      </p:sp>
      <p:sp>
        <p:nvSpPr>
          <p:cNvPr id="117" name="Text 109"/>
          <p:cNvSpPr/>
          <p:nvPr/>
        </p:nvSpPr>
        <p:spPr>
          <a:xfrm>
            <a:off x="8654039" y="4706252"/>
            <a:ext cx="2787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</a:t>
            </a:r>
            <a:endParaRPr lang="en-US" sz="680" dirty="0"/>
          </a:p>
        </p:txBody>
      </p:sp>
      <p:sp>
        <p:nvSpPr>
          <p:cNvPr id="118" name="Text 110"/>
          <p:cNvSpPr/>
          <p:nvPr/>
        </p:nvSpPr>
        <p:spPr>
          <a:xfrm>
            <a:off x="6726706" y="4836263"/>
            <a:ext cx="9660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</a:t>
            </a:r>
            <a:endParaRPr lang="en-US" sz="680" dirty="0"/>
          </a:p>
        </p:txBody>
      </p:sp>
      <p:sp>
        <p:nvSpPr>
          <p:cNvPr id="119" name="Text 111"/>
          <p:cNvSpPr/>
          <p:nvPr/>
        </p:nvSpPr>
        <p:spPr>
          <a:xfrm>
            <a:off x="6823314" y="4836263"/>
            <a:ext cx="42580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resposta:</a:t>
            </a:r>
            <a:endParaRPr lang="en-US" sz="680" dirty="0"/>
          </a:p>
        </p:txBody>
      </p:sp>
      <p:sp>
        <p:nvSpPr>
          <p:cNvPr id="120" name="Text 112"/>
          <p:cNvSpPr/>
          <p:nvPr/>
        </p:nvSpPr>
        <p:spPr>
          <a:xfrm>
            <a:off x="6726706" y="4966274"/>
            <a:ext cx="5592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</a:t>
            </a:r>
            <a:endParaRPr lang="en-US" sz="680" dirty="0"/>
          </a:p>
        </p:txBody>
      </p:sp>
      <p:sp>
        <p:nvSpPr>
          <p:cNvPr id="121" name="Text 113"/>
          <p:cNvSpPr/>
          <p:nvPr/>
        </p:nvSpPr>
        <p:spPr>
          <a:xfrm>
            <a:off x="6782628" y="4966274"/>
            <a:ext cx="10301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resposta.status == 200:</a:t>
            </a:r>
            <a:endParaRPr lang="en-US" sz="680" dirty="0"/>
          </a:p>
        </p:txBody>
      </p:sp>
      <p:sp>
        <p:nvSpPr>
          <p:cNvPr id="122" name="Text 114"/>
          <p:cNvSpPr/>
          <p:nvPr/>
        </p:nvSpPr>
        <p:spPr>
          <a:xfrm>
            <a:off x="6726706" y="5096284"/>
            <a:ext cx="53438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await</a:t>
            </a:r>
            <a:endParaRPr lang="en-US" sz="680" dirty="0"/>
          </a:p>
        </p:txBody>
      </p:sp>
      <p:sp>
        <p:nvSpPr>
          <p:cNvPr id="123" name="Text 115"/>
          <p:cNvSpPr/>
          <p:nvPr/>
        </p:nvSpPr>
        <p:spPr>
          <a:xfrm>
            <a:off x="7261092" y="5096284"/>
            <a:ext cx="66355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resposta.json()</a:t>
            </a:r>
            <a:endParaRPr lang="en-US" sz="680" dirty="0"/>
          </a:p>
        </p:txBody>
      </p:sp>
      <p:sp>
        <p:nvSpPr>
          <p:cNvPr id="124" name="Text 116"/>
          <p:cNvSpPr/>
          <p:nvPr/>
        </p:nvSpPr>
        <p:spPr>
          <a:xfrm>
            <a:off x="6726706" y="5356306"/>
            <a:ext cx="11437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Execução não-bloqueante</a:t>
            </a:r>
            <a:endParaRPr lang="en-US" sz="680" dirty="0"/>
          </a:p>
        </p:txBody>
      </p:sp>
      <p:sp>
        <p:nvSpPr>
          <p:cNvPr id="125" name="Text 117"/>
          <p:cNvSpPr/>
          <p:nvPr/>
        </p:nvSpPr>
        <p:spPr>
          <a:xfrm>
            <a:off x="6726706" y="5486316"/>
            <a:ext cx="41151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async def</a:t>
            </a:r>
            <a:endParaRPr lang="en-US" sz="680" dirty="0"/>
          </a:p>
        </p:txBody>
      </p:sp>
      <p:sp>
        <p:nvSpPr>
          <p:cNvPr id="126" name="Text 118"/>
          <p:cNvSpPr/>
          <p:nvPr/>
        </p:nvSpPr>
        <p:spPr>
          <a:xfrm>
            <a:off x="7162391" y="5486316"/>
            <a:ext cx="22031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</a:t>
            </a:r>
            <a:endParaRPr lang="en-US" sz="680" dirty="0"/>
          </a:p>
        </p:txBody>
      </p:sp>
      <p:sp>
        <p:nvSpPr>
          <p:cNvPr id="127" name="Text 119"/>
          <p:cNvSpPr/>
          <p:nvPr/>
        </p:nvSpPr>
        <p:spPr>
          <a:xfrm>
            <a:off x="7382703" y="5486316"/>
            <a:ext cx="8061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():</a:t>
            </a:r>
            <a:endParaRPr lang="en-US" sz="680" dirty="0"/>
          </a:p>
        </p:txBody>
      </p:sp>
      <p:sp>
        <p:nvSpPr>
          <p:cNvPr id="128" name="Text 120"/>
          <p:cNvSpPr/>
          <p:nvPr/>
        </p:nvSpPr>
        <p:spPr>
          <a:xfrm>
            <a:off x="6726706" y="5616327"/>
            <a:ext cx="36843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dados = </a:t>
            </a:r>
            <a:endParaRPr lang="en-US" sz="680" dirty="0"/>
          </a:p>
        </p:txBody>
      </p:sp>
      <p:sp>
        <p:nvSpPr>
          <p:cNvPr id="129" name="Text 121"/>
          <p:cNvSpPr/>
          <p:nvPr/>
        </p:nvSpPr>
        <p:spPr>
          <a:xfrm>
            <a:off x="7095139" y="5616327"/>
            <a:ext cx="23468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await</a:t>
            </a:r>
            <a:endParaRPr lang="en-US" sz="680" dirty="0"/>
          </a:p>
        </p:txBody>
      </p:sp>
      <p:sp>
        <p:nvSpPr>
          <p:cNvPr id="130" name="Text 122"/>
          <p:cNvSpPr/>
          <p:nvPr/>
        </p:nvSpPr>
        <p:spPr>
          <a:xfrm>
            <a:off x="7329822" y="5616327"/>
            <a:ext cx="119663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buscar_dados_assincrono()</a:t>
            </a:r>
            <a:endParaRPr lang="en-US" sz="680" dirty="0"/>
          </a:p>
        </p:txBody>
      </p:sp>
      <p:sp>
        <p:nvSpPr>
          <p:cNvPr id="131" name="Text 123"/>
          <p:cNvSpPr/>
          <p:nvPr/>
        </p:nvSpPr>
        <p:spPr>
          <a:xfrm>
            <a:off x="6726706" y="5876348"/>
            <a:ext cx="83584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asyncio.run(main()) </a:t>
            </a:r>
            <a:endParaRPr lang="en-US" sz="680" dirty="0"/>
          </a:p>
        </p:txBody>
      </p:sp>
      <p:sp>
        <p:nvSpPr>
          <p:cNvPr id="132" name="Text 124"/>
          <p:cNvSpPr/>
          <p:nvPr/>
        </p:nvSpPr>
        <p:spPr>
          <a:xfrm>
            <a:off x="8927567" y="5963580"/>
            <a:ext cx="735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D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2025-09-10T01:45:36Z</dcterms:created>
  <dcterms:modified xsi:type="dcterms:W3CDTF">2025-09-10T01:45:36Z</dcterms:modified>
</cp:coreProperties>
</file>